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4" r:id="rId2"/>
    <p:sldMasterId id="2147483662" r:id="rId3"/>
  </p:sldMasterIdLst>
  <p:notesMasterIdLst>
    <p:notesMasterId r:id="rId37"/>
  </p:notesMasterIdLst>
  <p:handoutMasterIdLst>
    <p:handoutMasterId r:id="rId38"/>
  </p:handoutMasterIdLst>
  <p:sldIdLst>
    <p:sldId id="256" r:id="rId4"/>
    <p:sldId id="318" r:id="rId5"/>
    <p:sldId id="344" r:id="rId6"/>
    <p:sldId id="360" r:id="rId7"/>
    <p:sldId id="353" r:id="rId8"/>
    <p:sldId id="368" r:id="rId9"/>
    <p:sldId id="336" r:id="rId10"/>
    <p:sldId id="347" r:id="rId11"/>
    <p:sldId id="340" r:id="rId12"/>
    <p:sldId id="341" r:id="rId13"/>
    <p:sldId id="348" r:id="rId14"/>
    <p:sldId id="371" r:id="rId15"/>
    <p:sldId id="343" r:id="rId16"/>
    <p:sldId id="351" r:id="rId17"/>
    <p:sldId id="358" r:id="rId18"/>
    <p:sldId id="356" r:id="rId19"/>
    <p:sldId id="357" r:id="rId20"/>
    <p:sldId id="350" r:id="rId21"/>
    <p:sldId id="355" r:id="rId22"/>
    <p:sldId id="352" r:id="rId23"/>
    <p:sldId id="313" r:id="rId24"/>
    <p:sldId id="367" r:id="rId25"/>
    <p:sldId id="314" r:id="rId26"/>
    <p:sldId id="324" r:id="rId27"/>
    <p:sldId id="325" r:id="rId28"/>
    <p:sldId id="326" r:id="rId29"/>
    <p:sldId id="362" r:id="rId30"/>
    <p:sldId id="363" r:id="rId31"/>
    <p:sldId id="370" r:id="rId32"/>
    <p:sldId id="364" r:id="rId33"/>
    <p:sldId id="306" r:id="rId34"/>
    <p:sldId id="373" r:id="rId35"/>
    <p:sldId id="302" r:id="rId36"/>
  </p:sldIdLst>
  <p:sldSz cx="9144000" cy="6858000" type="screen4x3"/>
  <p:notesSz cx="6950075"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ie Mercier" initials="NM" lastIdx="5" clrIdx="0">
    <p:extLst/>
  </p:cmAuthor>
  <p:cmAuthor id="2" name="Bourdeau Nathalie" initials="B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7DD97"/>
    <a:srgbClr val="005EA4"/>
    <a:srgbClr val="FF3300"/>
    <a:srgbClr val="99CCFF"/>
    <a:srgbClr val="339933"/>
    <a:srgbClr val="00B800"/>
    <a:srgbClr val="99BA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65600" autoAdjust="0"/>
  </p:normalViewPr>
  <p:slideViewPr>
    <p:cSldViewPr>
      <p:cViewPr varScale="1">
        <p:scale>
          <a:sx n="71" d="100"/>
          <a:sy n="71" d="100"/>
        </p:scale>
        <p:origin x="2280" y="66"/>
      </p:cViewPr>
      <p:guideLst>
        <p:guide orient="horz" pos="2160"/>
        <p:guide pos="2880"/>
      </p:guideLst>
    </p:cSldViewPr>
  </p:slideViewPr>
  <p:outlineViewPr>
    <p:cViewPr>
      <p:scale>
        <a:sx n="33" d="100"/>
        <a:sy n="33" d="100"/>
      </p:scale>
      <p:origin x="48" y="0"/>
    </p:cViewPr>
  </p:outlineViewPr>
  <p:notesTextViewPr>
    <p:cViewPr>
      <p:scale>
        <a:sx n="3" d="2"/>
        <a:sy n="3" d="2"/>
      </p:scale>
      <p:origin x="0" y="0"/>
    </p:cViewPr>
  </p:notesTextViewPr>
  <p:sorterViewPr>
    <p:cViewPr>
      <p:scale>
        <a:sx n="100" d="100"/>
        <a:sy n="100" d="100"/>
      </p:scale>
      <p:origin x="0" y="0"/>
    </p:cViewPr>
  </p:sorterViewPr>
  <p:notesViewPr>
    <p:cSldViewPr>
      <p:cViewPr>
        <p:scale>
          <a:sx n="130" d="100"/>
          <a:sy n="130" d="100"/>
        </p:scale>
        <p:origin x="-2778" y="1230"/>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11699" cy="463408"/>
          </a:xfrm>
          <a:prstGeom prst="rect">
            <a:avLst/>
          </a:prstGeom>
        </p:spPr>
        <p:txBody>
          <a:bodyPr vert="horz" lIns="92492" tIns="46246" rIns="92492" bIns="46246" rtlCol="0"/>
          <a:lstStyle>
            <a:lvl1pPr algn="l">
              <a:defRPr sz="1200"/>
            </a:lvl1pPr>
          </a:lstStyle>
          <a:p>
            <a:endParaRPr lang="fr-CA" dirty="0"/>
          </a:p>
        </p:txBody>
      </p:sp>
      <p:sp>
        <p:nvSpPr>
          <p:cNvPr id="3" name="Espace réservé de la date 2"/>
          <p:cNvSpPr>
            <a:spLocks noGrp="1"/>
          </p:cNvSpPr>
          <p:nvPr>
            <p:ph type="dt" sz="quarter" idx="1"/>
          </p:nvPr>
        </p:nvSpPr>
        <p:spPr>
          <a:xfrm>
            <a:off x="3936769" y="0"/>
            <a:ext cx="3011699" cy="463408"/>
          </a:xfrm>
          <a:prstGeom prst="rect">
            <a:avLst/>
          </a:prstGeom>
        </p:spPr>
        <p:txBody>
          <a:bodyPr vert="horz" lIns="92492" tIns="46246" rIns="92492" bIns="46246" rtlCol="0"/>
          <a:lstStyle>
            <a:lvl1pPr algn="r">
              <a:defRPr sz="1200"/>
            </a:lvl1pPr>
          </a:lstStyle>
          <a:p>
            <a:fld id="{436130AC-D9F8-47A8-9590-1DF1FFEDD95D}" type="datetimeFigureOut">
              <a:rPr lang="fr-CA" smtClean="0"/>
              <a:t>2019-11-04</a:t>
            </a:fld>
            <a:endParaRPr lang="fr-CA" dirty="0"/>
          </a:p>
        </p:txBody>
      </p:sp>
      <p:sp>
        <p:nvSpPr>
          <p:cNvPr id="4" name="Espace réservé du pied de page 3"/>
          <p:cNvSpPr>
            <a:spLocks noGrp="1"/>
          </p:cNvSpPr>
          <p:nvPr>
            <p:ph type="ftr" sz="quarter" idx="2"/>
          </p:nvPr>
        </p:nvSpPr>
        <p:spPr>
          <a:xfrm>
            <a:off x="1" y="8772669"/>
            <a:ext cx="3011699" cy="463407"/>
          </a:xfrm>
          <a:prstGeom prst="rect">
            <a:avLst/>
          </a:prstGeom>
        </p:spPr>
        <p:txBody>
          <a:bodyPr vert="horz" lIns="92492" tIns="46246" rIns="92492" bIns="46246" rtlCol="0" anchor="b"/>
          <a:lstStyle>
            <a:lvl1pPr algn="l">
              <a:defRPr sz="1200"/>
            </a:lvl1pPr>
          </a:lstStyle>
          <a:p>
            <a:endParaRPr lang="fr-CA" dirty="0">
              <a:latin typeface="Arial Narrow" panose="020B0606020202030204" pitchFamily="34" charset="0"/>
            </a:endParaRPr>
          </a:p>
        </p:txBody>
      </p:sp>
      <p:sp>
        <p:nvSpPr>
          <p:cNvPr id="5" name="Espace réservé du numéro de diapositive 4"/>
          <p:cNvSpPr>
            <a:spLocks noGrp="1"/>
          </p:cNvSpPr>
          <p:nvPr>
            <p:ph type="sldNum" sz="quarter" idx="3"/>
          </p:nvPr>
        </p:nvSpPr>
        <p:spPr>
          <a:xfrm>
            <a:off x="3936769" y="8772669"/>
            <a:ext cx="3011699" cy="463407"/>
          </a:xfrm>
          <a:prstGeom prst="rect">
            <a:avLst/>
          </a:prstGeom>
        </p:spPr>
        <p:txBody>
          <a:bodyPr vert="horz" lIns="92492" tIns="46246" rIns="92492" bIns="46246" rtlCol="0" anchor="b"/>
          <a:lstStyle>
            <a:lvl1pPr algn="r">
              <a:defRPr sz="1200"/>
            </a:lvl1pPr>
          </a:lstStyle>
          <a:p>
            <a:fld id="{35DE750C-B1AD-4144-A5EA-2F613870BF84}" type="slidenum">
              <a:rPr lang="fr-CA" smtClean="0"/>
              <a:t>‹N°›</a:t>
            </a:fld>
            <a:endParaRPr lang="fr-CA" dirty="0"/>
          </a:p>
        </p:txBody>
      </p:sp>
    </p:spTree>
    <p:extLst>
      <p:ext uri="{BB962C8B-B14F-4D97-AF65-F5344CB8AC3E}">
        <p14:creationId xmlns:p14="http://schemas.microsoft.com/office/powerpoint/2010/main" val="2948715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11699" cy="461804"/>
          </a:xfrm>
          <a:prstGeom prst="rect">
            <a:avLst/>
          </a:prstGeom>
        </p:spPr>
        <p:txBody>
          <a:bodyPr vert="horz" lIns="92492" tIns="46246" rIns="92492" bIns="46246" rtlCol="0"/>
          <a:lstStyle>
            <a:lvl1pPr algn="l">
              <a:defRPr sz="1200"/>
            </a:lvl1pPr>
          </a:lstStyle>
          <a:p>
            <a:endParaRPr lang="fr-CA" dirty="0"/>
          </a:p>
        </p:txBody>
      </p:sp>
      <p:sp>
        <p:nvSpPr>
          <p:cNvPr id="3" name="Espace réservé de la date 2"/>
          <p:cNvSpPr>
            <a:spLocks noGrp="1"/>
          </p:cNvSpPr>
          <p:nvPr>
            <p:ph type="dt" idx="1"/>
          </p:nvPr>
        </p:nvSpPr>
        <p:spPr>
          <a:xfrm>
            <a:off x="3936769" y="0"/>
            <a:ext cx="3011699" cy="461804"/>
          </a:xfrm>
          <a:prstGeom prst="rect">
            <a:avLst/>
          </a:prstGeom>
        </p:spPr>
        <p:txBody>
          <a:bodyPr vert="horz" lIns="92492" tIns="46246" rIns="92492" bIns="46246" rtlCol="0"/>
          <a:lstStyle>
            <a:lvl1pPr algn="r">
              <a:defRPr sz="1200"/>
            </a:lvl1pPr>
          </a:lstStyle>
          <a:p>
            <a:fld id="{32E02797-6F66-4395-A79A-997CC7D256C0}" type="datetimeFigureOut">
              <a:rPr lang="fr-CA" smtClean="0"/>
              <a:t>2019-11-04</a:t>
            </a:fld>
            <a:endParaRPr lang="fr-CA" dirty="0"/>
          </a:p>
        </p:txBody>
      </p:sp>
      <p:sp>
        <p:nvSpPr>
          <p:cNvPr id="4" name="Espace réservé de l'image des diapositives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fr-CA" dirty="0"/>
          </a:p>
        </p:txBody>
      </p:sp>
      <p:sp>
        <p:nvSpPr>
          <p:cNvPr id="5" name="Espace réservé des commentaires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1" y="8772668"/>
            <a:ext cx="3011699" cy="461804"/>
          </a:xfrm>
          <a:prstGeom prst="rect">
            <a:avLst/>
          </a:prstGeom>
        </p:spPr>
        <p:txBody>
          <a:bodyPr vert="horz" lIns="92492" tIns="46246" rIns="92492" bIns="46246"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936769" y="8772668"/>
            <a:ext cx="3011699" cy="461804"/>
          </a:xfrm>
          <a:prstGeom prst="rect">
            <a:avLst/>
          </a:prstGeom>
        </p:spPr>
        <p:txBody>
          <a:bodyPr vert="horz" lIns="92492" tIns="46246" rIns="92492" bIns="46246" rtlCol="0" anchor="b"/>
          <a:lstStyle>
            <a:lvl1pPr algn="r">
              <a:defRPr sz="1200"/>
            </a:lvl1pPr>
          </a:lstStyle>
          <a:p>
            <a:fld id="{22A92B9D-14D0-4646-82BC-241367E71141}" type="slidenum">
              <a:rPr lang="fr-CA" smtClean="0"/>
              <a:t>‹N°›</a:t>
            </a:fld>
            <a:endParaRPr lang="fr-CA" dirty="0"/>
          </a:p>
        </p:txBody>
      </p:sp>
    </p:spTree>
    <p:extLst>
      <p:ext uri="{BB962C8B-B14F-4D97-AF65-F5344CB8AC3E}">
        <p14:creationId xmlns:p14="http://schemas.microsoft.com/office/powerpoint/2010/main" val="40027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1</a:t>
            </a:fld>
            <a:endParaRPr lang="fr-CA" dirty="0"/>
          </a:p>
        </p:txBody>
      </p:sp>
    </p:spTree>
    <p:extLst>
      <p:ext uri="{BB962C8B-B14F-4D97-AF65-F5344CB8AC3E}">
        <p14:creationId xmlns:p14="http://schemas.microsoft.com/office/powerpoint/2010/main" val="122422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CA" sz="1200" b="1" i="0" u="none" strike="noStrike" kern="1200" baseline="0" dirty="0" smtClean="0">
                <a:solidFill>
                  <a:schemeClr val="tx1"/>
                </a:solidFill>
                <a:latin typeface="+mn-lt"/>
                <a:ea typeface="+mn-ea"/>
                <a:cs typeface="+mn-cs"/>
              </a:rPr>
              <a:t>Poussières totales (37 mm ou #910)</a:t>
            </a:r>
          </a:p>
          <a:p>
            <a:pPr rtl="0"/>
            <a:r>
              <a:rPr lang="fr-CA" sz="1200" b="0" i="0" u="none" strike="noStrike" kern="1200" baseline="0" dirty="0" smtClean="0">
                <a:solidFill>
                  <a:schemeClr val="tx1"/>
                </a:solidFill>
                <a:latin typeface="+mn-lt"/>
                <a:ea typeface="+mn-ea"/>
                <a:cs typeface="+mn-cs"/>
              </a:rPr>
              <a:t>Pas de définition anatomique ou de courbe ISO. Mais une définition expérimentale basée sur des critères techniques qui permettent de recueillir une quantité de poussières sur un filtre de 37 mm de diamètre. (Davantage un indice de salubrité). </a:t>
            </a:r>
          </a:p>
          <a:p>
            <a:pPr rtl="0"/>
            <a:endParaRPr lang="fr-CA" sz="1200" b="0" i="0" u="none" strike="noStrike" kern="1200" baseline="0" dirty="0" smtClean="0">
              <a:solidFill>
                <a:schemeClr val="tx1"/>
              </a:solidFill>
              <a:latin typeface="+mn-lt"/>
              <a:ea typeface="+mn-ea"/>
              <a:cs typeface="+mn-cs"/>
            </a:endParaRPr>
          </a:p>
          <a:p>
            <a:pPr rtl="0"/>
            <a:r>
              <a:rPr lang="fr-CA" sz="1200" b="1" i="0" u="none" strike="noStrike" kern="1200" baseline="0" dirty="0" smtClean="0">
                <a:solidFill>
                  <a:schemeClr val="tx1"/>
                </a:solidFill>
                <a:latin typeface="+mn-lt"/>
                <a:ea typeface="+mn-ea"/>
                <a:cs typeface="+mn-cs"/>
              </a:rPr>
              <a:t>Faible efficacité de collection des plus «grosses particules» (&gt;20 µm*)</a:t>
            </a:r>
          </a:p>
          <a:p>
            <a:pPr rtl="0"/>
            <a:r>
              <a:rPr lang="fr-CA" sz="1200" b="0" i="0" u="none" strike="noStrike" kern="1200" baseline="0" dirty="0" smtClean="0">
                <a:solidFill>
                  <a:schemeClr val="tx1"/>
                </a:solidFill>
                <a:latin typeface="+mn-lt"/>
                <a:ea typeface="+mn-ea"/>
                <a:cs typeface="+mn-cs"/>
              </a:rPr>
              <a:t>Tel qu’illustré par la courbe d’efficacité approximative tirée d’une étude de l’IRSST.</a:t>
            </a:r>
          </a:p>
          <a:p>
            <a:pPr rtl="0"/>
            <a:r>
              <a:rPr lang="fr-CA" sz="1200" b="0" i="0" u="none" strike="noStrike" kern="1200" baseline="0" dirty="0" smtClean="0">
                <a:solidFill>
                  <a:schemeClr val="tx1"/>
                </a:solidFill>
                <a:latin typeface="+mn-lt"/>
                <a:ea typeface="+mn-ea"/>
                <a:cs typeface="+mn-cs"/>
              </a:rPr>
              <a:t>Ces particules sont celles qui sont susceptibles de se déposer dans les voies respiratoires supérieures (nez, bouche, pharynx et larynx) et par conséquent d’y causer des effets néfastes sur la santé.  Il s’agit donc d’une fraction d’intérêt pour les poussières de bois.</a:t>
            </a:r>
          </a:p>
          <a:p>
            <a:pPr rtl="0"/>
            <a:r>
              <a:rPr lang="fr-CA" sz="1200" b="0" i="0" u="none" strike="noStrike" kern="1200" baseline="0" dirty="0" smtClean="0">
                <a:solidFill>
                  <a:schemeClr val="tx1"/>
                </a:solidFill>
                <a:latin typeface="+mn-lt"/>
                <a:ea typeface="+mn-ea"/>
                <a:cs typeface="+mn-cs"/>
              </a:rPr>
              <a:t>Possibilité de sous-estimer les risques à la santé de ces régions du système respiratoire.</a:t>
            </a:r>
          </a:p>
          <a:p>
            <a:pPr rtl="0"/>
            <a:endParaRPr lang="fr-CA" sz="1200" b="0" i="0" u="none" strike="noStrike" kern="1200" baseline="0" dirty="0" smtClean="0">
              <a:solidFill>
                <a:schemeClr val="tx1"/>
              </a:solidFill>
              <a:latin typeface="+mn-lt"/>
              <a:ea typeface="+mn-ea"/>
              <a:cs typeface="+mn-cs"/>
            </a:endParaRPr>
          </a:p>
          <a:p>
            <a:pPr rtl="0"/>
            <a:r>
              <a:rPr lang="fr-CA" sz="1200" b="1" i="0" u="none" strike="noStrike" kern="1200" baseline="0" dirty="0" smtClean="0">
                <a:solidFill>
                  <a:schemeClr val="tx1"/>
                </a:solidFill>
                <a:latin typeface="+mn-lt"/>
                <a:ea typeface="+mn-ea"/>
                <a:cs typeface="+mn-cs"/>
              </a:rPr>
              <a:t>Cassette IOM : </a:t>
            </a:r>
            <a:r>
              <a:rPr lang="fr-CA" sz="1200" b="0" i="0" u="none" strike="noStrike" kern="1200" baseline="0" dirty="0" smtClean="0">
                <a:solidFill>
                  <a:schemeClr val="tx1"/>
                </a:solidFill>
                <a:latin typeface="+mn-lt"/>
                <a:ea typeface="+mn-ea"/>
                <a:cs typeface="+mn-cs"/>
              </a:rPr>
              <a:t>n’a pas que des qualités (difficultés d’approvisionnement)</a:t>
            </a:r>
          </a:p>
          <a:p>
            <a:pPr rtl="0"/>
            <a:endParaRPr lang="fr-CA" sz="1200" b="0" i="0" u="none" strike="noStrike" kern="1200" baseline="0" dirty="0" smtClean="0">
              <a:solidFill>
                <a:schemeClr val="tx1"/>
              </a:solidFill>
              <a:latin typeface="+mn-lt"/>
              <a:ea typeface="+mn-ea"/>
              <a:cs typeface="+mn-cs"/>
            </a:endParaRPr>
          </a:p>
          <a:p>
            <a:pPr rtl="0"/>
            <a:r>
              <a:rPr lang="fr-CA" sz="1200" b="1" i="0" u="none" strike="noStrike" kern="1200" baseline="0" smtClean="0">
                <a:solidFill>
                  <a:schemeClr val="tx1"/>
                </a:solidFill>
                <a:latin typeface="+mn-lt"/>
                <a:ea typeface="+mn-ea"/>
                <a:cs typeface="+mn-cs"/>
              </a:rPr>
              <a:t>Cassette IMO jetable disponible à l’IRSST très bientôt </a:t>
            </a:r>
            <a:r>
              <a:rPr lang="fr-CA" sz="1200" b="0" i="0" u="none" strike="noStrike" kern="1200" baseline="0" smtClean="0">
                <a:solidFill>
                  <a:schemeClr val="tx1"/>
                </a:solidFill>
                <a:latin typeface="+mn-lt"/>
                <a:ea typeface="+mn-ea"/>
                <a:cs typeface="+mn-cs"/>
              </a:rPr>
              <a:t>(à la fin du mois selon mes sources)</a:t>
            </a:r>
          </a:p>
          <a:p>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10</a:t>
            </a:fld>
            <a:endParaRPr lang="fr-CA" dirty="0"/>
          </a:p>
        </p:txBody>
      </p:sp>
    </p:spTree>
    <p:extLst>
      <p:ext uri="{BB962C8B-B14F-4D97-AF65-F5344CB8AC3E}">
        <p14:creationId xmlns:p14="http://schemas.microsoft.com/office/powerpoint/2010/main" val="1520411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CA" sz="1200" b="0" i="0" u="none" strike="noStrike" kern="1200" baseline="0" dirty="0" smtClean="0">
                <a:solidFill>
                  <a:schemeClr val="tx1"/>
                </a:solidFill>
                <a:latin typeface="+mn-lt"/>
                <a:ea typeface="+mn-ea"/>
                <a:cs typeface="+mn-cs"/>
              </a:rPr>
              <a:t>La stratégie d’échantillonnage proposée par le COAP (à partir du GPP médical) comprend trois éléments importants :</a:t>
            </a:r>
          </a:p>
          <a:p>
            <a:pPr rtl="0"/>
            <a:endParaRPr lang="fr-CA" sz="1200" b="0" i="0" u="none" strike="noStrike" kern="1200" baseline="0" dirty="0" smtClean="0">
              <a:solidFill>
                <a:schemeClr val="tx1"/>
              </a:solidFill>
              <a:latin typeface="+mn-lt"/>
              <a:ea typeface="+mn-ea"/>
              <a:cs typeface="+mn-cs"/>
            </a:endParaRPr>
          </a:p>
          <a:p>
            <a:pPr marL="171450" indent="-171450" rtl="0">
              <a:buFont typeface="Arial" panose="020B0604020202020204" pitchFamily="34" charset="0"/>
              <a:buChar char="•"/>
            </a:pPr>
            <a:r>
              <a:rPr lang="fr-CA" sz="1200" b="1" i="0" u="none" strike="noStrike" kern="1200" baseline="0" dirty="0" smtClean="0">
                <a:solidFill>
                  <a:schemeClr val="tx1"/>
                </a:solidFill>
                <a:latin typeface="+mn-lt"/>
                <a:ea typeface="+mn-ea"/>
                <a:cs typeface="+mn-cs"/>
              </a:rPr>
              <a:t>Évaluation qualitative </a:t>
            </a:r>
          </a:p>
          <a:p>
            <a:pPr marL="171450" indent="-171450" rtl="0">
              <a:buFont typeface="Arial" panose="020B0604020202020204" pitchFamily="34" charset="0"/>
              <a:buChar char="•"/>
            </a:pPr>
            <a:r>
              <a:rPr lang="fr-CA" sz="1200" b="1" i="0" u="none" strike="noStrike" kern="1200" baseline="0" dirty="0" smtClean="0">
                <a:solidFill>
                  <a:schemeClr val="tx1"/>
                </a:solidFill>
                <a:latin typeface="+mn-lt"/>
                <a:ea typeface="+mn-ea"/>
                <a:cs typeface="+mn-cs"/>
              </a:rPr>
              <a:t>Approche préventive (valeur de l’ACGIH)</a:t>
            </a:r>
          </a:p>
          <a:p>
            <a:pPr marL="171450" indent="-171450" rtl="0">
              <a:buFont typeface="Arial" panose="020B0604020202020204" pitchFamily="34" charset="0"/>
              <a:buChar char="•"/>
            </a:pPr>
            <a:r>
              <a:rPr lang="fr-CA" sz="1200" b="1" i="0" u="none" strike="noStrike" kern="1200" baseline="0" dirty="0" smtClean="0">
                <a:solidFill>
                  <a:schemeClr val="tx1"/>
                </a:solidFill>
                <a:latin typeface="+mn-lt"/>
                <a:ea typeface="+mn-ea"/>
                <a:cs typeface="+mn-cs"/>
              </a:rPr>
              <a:t>Approche de conformité</a:t>
            </a:r>
          </a:p>
          <a:p>
            <a:pPr marL="171450" indent="-171450" rtl="0">
              <a:buFont typeface="Arial" panose="020B0604020202020204" pitchFamily="34" charset="0"/>
              <a:buChar char="•"/>
            </a:pPr>
            <a:endParaRPr lang="fr-CA" sz="1200" b="0" i="0" u="none" strike="noStrike" kern="1200" baseline="0" dirty="0" smtClean="0">
              <a:solidFill>
                <a:schemeClr val="tx1"/>
              </a:solidFill>
              <a:latin typeface="+mn-lt"/>
              <a:ea typeface="+mn-ea"/>
              <a:cs typeface="+mn-cs"/>
            </a:endParaRPr>
          </a:p>
          <a:p>
            <a:pPr marL="0" indent="0" rtl="0">
              <a:buFont typeface="Arial" panose="020B0604020202020204" pitchFamily="34" charset="0"/>
              <a:buNone/>
            </a:pPr>
            <a:r>
              <a:rPr lang="fr-CA" sz="1200" b="0" i="0" u="none" strike="noStrike" kern="1200" baseline="0" dirty="0" smtClean="0">
                <a:solidFill>
                  <a:schemeClr val="tx1"/>
                </a:solidFill>
                <a:latin typeface="+mn-lt"/>
                <a:ea typeface="+mn-ea"/>
                <a:cs typeface="+mn-cs"/>
              </a:rPr>
              <a:t>SPEN : Seuil de prévention d’effets néfastes</a:t>
            </a:r>
          </a:p>
          <a:p>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11</a:t>
            </a:fld>
            <a:endParaRPr lang="fr-CA" dirty="0"/>
          </a:p>
        </p:txBody>
      </p:sp>
    </p:spTree>
    <p:extLst>
      <p:ext uri="{BB962C8B-B14F-4D97-AF65-F5344CB8AC3E}">
        <p14:creationId xmlns:p14="http://schemas.microsoft.com/office/powerpoint/2010/main" val="3371023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CA" sz="1200" b="0" i="0" u="none" strike="noStrike" kern="1200" baseline="0" dirty="0" smtClean="0">
                <a:solidFill>
                  <a:schemeClr val="tx1"/>
                </a:solidFill>
                <a:latin typeface="+mn-lt"/>
                <a:ea typeface="+mn-ea"/>
                <a:cs typeface="+mn-cs"/>
              </a:rPr>
              <a:t>Afin d’aider les intervenants au niveau de l’interprétation de cet article, un document sous forme de question-réponse a été rédigé par des experts en ventilation de la CNESST. Dont voici quelques éléments…</a:t>
            </a:r>
          </a:p>
          <a:p>
            <a:pPr rtl="0"/>
            <a:endParaRPr lang="fr-CA" sz="1200" b="0" i="0" u="none" strike="noStrike" kern="1200" baseline="0" dirty="0" smtClean="0">
              <a:solidFill>
                <a:schemeClr val="tx1"/>
              </a:solidFill>
              <a:latin typeface="+mn-lt"/>
              <a:ea typeface="+mn-ea"/>
              <a:cs typeface="+mn-cs"/>
            </a:endParaRPr>
          </a:p>
          <a:p>
            <a:pPr rtl="0"/>
            <a:r>
              <a:rPr lang="fr-CA" sz="1200" b="1" i="0" u="none" strike="noStrike" kern="1200" baseline="0" dirty="0" smtClean="0">
                <a:solidFill>
                  <a:schemeClr val="tx1"/>
                </a:solidFill>
                <a:latin typeface="+mn-lt"/>
                <a:ea typeface="+mn-ea"/>
                <a:cs typeface="+mn-cs"/>
              </a:rPr>
              <a:t>Rappel article 107 du RSST :</a:t>
            </a:r>
          </a:p>
          <a:p>
            <a:pPr rtl="0"/>
            <a:r>
              <a:rPr lang="fr-CA" sz="1200" b="0" i="0" u="none" strike="noStrike" kern="1200" baseline="0" dirty="0" smtClean="0">
                <a:solidFill>
                  <a:schemeClr val="tx1"/>
                </a:solidFill>
                <a:latin typeface="+mn-lt"/>
                <a:ea typeface="+mn-ea"/>
                <a:cs typeface="+mn-cs"/>
              </a:rPr>
              <a:t>Cette article exige l’installation d’un système de ventilation locale par extraction lorsque les deux conditions suivantes sont réunies :</a:t>
            </a:r>
          </a:p>
          <a:p>
            <a:pPr marL="171450" indent="-171450" rtl="0">
              <a:buFont typeface="Arial" panose="020B0604020202020204" pitchFamily="34" charset="0"/>
              <a:buChar char="•"/>
            </a:pPr>
            <a:r>
              <a:rPr lang="fr-CA" sz="1200" b="0" i="0" u="none" strike="noStrike" kern="1200" baseline="0" dirty="0" smtClean="0">
                <a:solidFill>
                  <a:schemeClr val="tx1"/>
                </a:solidFill>
                <a:latin typeface="+mn-lt"/>
                <a:ea typeface="+mn-ea"/>
                <a:cs typeface="+mn-cs"/>
              </a:rPr>
              <a:t>Il y a une source ponctuelle d’émission de contaminants;</a:t>
            </a:r>
          </a:p>
          <a:p>
            <a:pPr marL="171450" indent="-171450" rtl="0">
              <a:buFont typeface="Arial" panose="020B0604020202020204" pitchFamily="34" charset="0"/>
              <a:buChar char="•"/>
            </a:pPr>
            <a:r>
              <a:rPr lang="fr-CA" sz="1200" b="0" i="0" u="none" strike="noStrike" kern="1200" baseline="0" dirty="0" smtClean="0">
                <a:solidFill>
                  <a:schemeClr val="tx1"/>
                </a:solidFill>
                <a:latin typeface="+mn-lt"/>
                <a:ea typeface="+mn-ea"/>
                <a:cs typeface="+mn-cs"/>
              </a:rPr>
              <a:t>Le poste de travail répond à la définition règlementaire de poste fixe : travailleur exerçant ses fonctions pendant au moins 4 heures de son quart de travail sur une surface habituelle de 30 mètres carrés ou moins (article 1 du RSST).</a:t>
            </a:r>
          </a:p>
          <a:p>
            <a:pPr marL="0" indent="0" rtl="0">
              <a:buFont typeface="Arial" panose="020B0604020202020204" pitchFamily="34" charset="0"/>
              <a:buNone/>
            </a:pPr>
            <a:endParaRPr lang="fr-CA" sz="1200" b="0" i="0" u="none" strike="noStrike" kern="1200" baseline="0" dirty="0" smtClean="0">
              <a:solidFill>
                <a:schemeClr val="tx1"/>
              </a:solidFill>
              <a:latin typeface="+mn-lt"/>
              <a:ea typeface="+mn-ea"/>
              <a:cs typeface="+mn-cs"/>
            </a:endParaRPr>
          </a:p>
          <a:p>
            <a:pPr marL="0" indent="0" rtl="0">
              <a:buFont typeface="Arial" panose="020B0604020202020204" pitchFamily="34" charset="0"/>
              <a:buNone/>
            </a:pPr>
            <a:r>
              <a:rPr lang="fr-CA" sz="1200" b="0" i="0" u="none" strike="noStrike" kern="1200" baseline="0" dirty="0" smtClean="0">
                <a:solidFill>
                  <a:schemeClr val="tx1"/>
                </a:solidFill>
                <a:latin typeface="+mn-lt"/>
                <a:ea typeface="+mn-ea"/>
                <a:cs typeface="+mn-cs"/>
              </a:rPr>
              <a:t>Concernant la notion de durée d’émission, prenons le cas d’un travailleur qui effectue une tâche de sablage à raison de 2 h par semaine et de l’assemblage le reste du temps. il s’agit aussi d’une poste fixe. </a:t>
            </a:r>
          </a:p>
          <a:p>
            <a:pPr rtl="0"/>
            <a:endParaRPr lang="fr-CA" sz="1200" b="0" i="0" u="none" strike="noStrike" kern="1200" baseline="0" dirty="0" smtClean="0">
              <a:solidFill>
                <a:schemeClr val="tx1"/>
              </a:solidFill>
              <a:latin typeface="+mn-lt"/>
              <a:ea typeface="+mn-ea"/>
              <a:cs typeface="+mn-cs"/>
            </a:endParaRPr>
          </a:p>
          <a:p>
            <a:pPr rtl="0"/>
            <a:r>
              <a:rPr lang="fr-CA" sz="1200" b="1" i="0" u="none" strike="noStrike" kern="1200" baseline="0" dirty="0" smtClean="0">
                <a:solidFill>
                  <a:schemeClr val="tx1"/>
                </a:solidFill>
                <a:latin typeface="+mn-lt"/>
                <a:ea typeface="+mn-ea"/>
                <a:cs typeface="+mn-cs"/>
              </a:rPr>
              <a:t>Les inspecteurs de la CNESST sont-ils au courant? </a:t>
            </a:r>
            <a:r>
              <a:rPr lang="fr-CA" sz="1200" b="0" i="0" u="none" strike="noStrike" kern="1200" baseline="0" dirty="0" smtClean="0">
                <a:solidFill>
                  <a:schemeClr val="tx1"/>
                </a:solidFill>
                <a:latin typeface="+mn-lt"/>
                <a:ea typeface="+mn-ea"/>
                <a:cs typeface="+mn-cs"/>
              </a:rPr>
              <a:t>Selon une réponse récente obtenue d’une responsable de la CNESST, les notions du  document (Q-R) ont été intégrés à la formation des inspecteurs. Le document devrait être diffusé sur l’intranet de la CNESST en cas de recrudescence de questions des inspecteurs à ce sujet.</a:t>
            </a:r>
          </a:p>
          <a:p>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12</a:t>
            </a:fld>
            <a:endParaRPr lang="fr-CA" dirty="0"/>
          </a:p>
        </p:txBody>
      </p:sp>
    </p:spTree>
    <p:extLst>
      <p:ext uri="{BB962C8B-B14F-4D97-AF65-F5344CB8AC3E}">
        <p14:creationId xmlns:p14="http://schemas.microsoft.com/office/powerpoint/2010/main" val="3371023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CA" sz="1200" b="0" i="0" u="none" strike="noStrike" kern="1200" baseline="0" dirty="0" smtClean="0">
                <a:solidFill>
                  <a:schemeClr val="tx1"/>
                </a:solidFill>
                <a:latin typeface="+mn-lt"/>
                <a:ea typeface="+mn-ea"/>
                <a:cs typeface="+mn-cs"/>
              </a:rPr>
              <a:t>Cliquer sur document interactif pour visite guidée à partir du Portail.</a:t>
            </a:r>
          </a:p>
          <a:p>
            <a:pPr rtl="0"/>
            <a:endParaRPr lang="fr-CA" sz="1200" b="0" i="0" u="none" strike="noStrike" kern="1200" baseline="0" dirty="0" smtClean="0">
              <a:solidFill>
                <a:schemeClr val="tx1"/>
              </a:solidFill>
              <a:latin typeface="+mn-lt"/>
              <a:ea typeface="+mn-ea"/>
              <a:cs typeface="+mn-cs"/>
            </a:endParaRPr>
          </a:p>
          <a:p>
            <a:pPr rtl="0"/>
            <a:r>
              <a:rPr lang="fr-CA" sz="1200" b="0" i="0" u="none" strike="noStrike" kern="1200" baseline="0" dirty="0" smtClean="0">
                <a:solidFill>
                  <a:schemeClr val="tx1"/>
                </a:solidFill>
                <a:latin typeface="+mn-lt"/>
                <a:ea typeface="+mn-ea"/>
                <a:cs typeface="+mn-cs"/>
              </a:rPr>
              <a:t>(Plan B, ouvrir document PDF prêt pour une démonstration)</a:t>
            </a:r>
          </a:p>
          <a:p>
            <a:pPr rtl="0"/>
            <a:endParaRPr lang="fr-CA" sz="1200" b="0" i="0" u="none" strike="noStrike" kern="1200" baseline="0" dirty="0" smtClean="0">
              <a:solidFill>
                <a:schemeClr val="tx1"/>
              </a:solidFill>
              <a:latin typeface="+mn-lt"/>
              <a:ea typeface="+mn-ea"/>
              <a:cs typeface="+mn-cs"/>
            </a:endParaRPr>
          </a:p>
          <a:p>
            <a:pPr rtl="0"/>
            <a:r>
              <a:rPr lang="fr-CA" sz="1200" b="0" i="0" u="none" strike="noStrike" kern="1200" baseline="0" dirty="0" smtClean="0">
                <a:solidFill>
                  <a:schemeClr val="tx1"/>
                </a:solidFill>
                <a:latin typeface="+mn-lt"/>
                <a:ea typeface="+mn-ea"/>
                <a:cs typeface="+mn-cs"/>
              </a:rPr>
              <a:t>AMINATION </a:t>
            </a:r>
          </a:p>
          <a:p>
            <a:pPr rtl="0"/>
            <a:r>
              <a:rPr lang="fr-CA" sz="1200" b="1" i="0" u="none" strike="noStrike" kern="1200" baseline="0" dirty="0" smtClean="0">
                <a:solidFill>
                  <a:schemeClr val="tx1"/>
                </a:solidFill>
                <a:latin typeface="+mn-lt"/>
                <a:ea typeface="+mn-ea"/>
                <a:cs typeface="+mn-cs"/>
              </a:rPr>
              <a:t>Pour optimiser la stratégie </a:t>
            </a:r>
          </a:p>
          <a:p>
            <a:pPr marL="171450" indent="-171450" rtl="0">
              <a:buFont typeface="Arial" panose="020B0604020202020204" pitchFamily="34" charset="0"/>
              <a:buChar char="•"/>
            </a:pPr>
            <a:r>
              <a:rPr lang="fr-CA" sz="1200" b="0" i="0" u="none" strike="noStrike" kern="1200" baseline="0" dirty="0" smtClean="0">
                <a:solidFill>
                  <a:schemeClr val="tx1"/>
                </a:solidFill>
                <a:latin typeface="+mn-lt"/>
                <a:ea typeface="+mn-ea"/>
                <a:cs typeface="+mn-cs"/>
              </a:rPr>
              <a:t>Entente régionale préalable nécessaire pour l’application de l’article 107</a:t>
            </a:r>
          </a:p>
          <a:p>
            <a:pPr marL="171450" indent="-171450" rtl="0">
              <a:buFont typeface="Arial" panose="020B0604020202020204" pitchFamily="34" charset="0"/>
              <a:buChar char="•"/>
            </a:pPr>
            <a:r>
              <a:rPr lang="fr-CA" sz="1200" b="0" i="0" u="none" strike="noStrike" kern="1200" baseline="0" dirty="0" smtClean="0">
                <a:solidFill>
                  <a:schemeClr val="tx1"/>
                </a:solidFill>
                <a:latin typeface="+mn-lt"/>
                <a:ea typeface="+mn-ea"/>
                <a:cs typeface="+mn-cs"/>
              </a:rPr>
              <a:t>Plus préventif (utilisation des poussières inhalables)</a:t>
            </a:r>
          </a:p>
          <a:p>
            <a:pPr rtl="0"/>
            <a:endParaRPr lang="fr-CA"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13</a:t>
            </a:fld>
            <a:endParaRPr lang="fr-CA" dirty="0"/>
          </a:p>
        </p:txBody>
      </p:sp>
    </p:spTree>
    <p:extLst>
      <p:ext uri="{BB962C8B-B14F-4D97-AF65-F5344CB8AC3E}">
        <p14:creationId xmlns:p14="http://schemas.microsoft.com/office/powerpoint/2010/main" val="2828550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14</a:t>
            </a:fld>
            <a:endParaRPr lang="fr-CA" dirty="0"/>
          </a:p>
        </p:txBody>
      </p:sp>
    </p:spTree>
    <p:extLst>
      <p:ext uri="{BB962C8B-B14F-4D97-AF65-F5344CB8AC3E}">
        <p14:creationId xmlns:p14="http://schemas.microsoft.com/office/powerpoint/2010/main" val="62600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Photos et non des dessins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Littératie</a:t>
            </a:r>
            <a:r>
              <a:rPr lang="fr-CA" dirty="0" smtClean="0"/>
              <a:t> (concise, précise et peu de mots)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Version anglaise (session seulement)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Adaptation du contenu de la présentation en sélectionnant les diapositives nécessaires selon les besoins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Aide-mémoire du matériel requis disponible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smtClean="0"/>
          </a:p>
          <a:p>
            <a:pPr marL="171450" indent="-171450">
              <a:buFont typeface="Arial" panose="020B0604020202020204" pitchFamily="34" charset="0"/>
              <a:buChar char="•"/>
            </a:pPr>
            <a:r>
              <a:rPr lang="fr-CA" b="1" dirty="0" smtClean="0"/>
              <a:t>Information </a:t>
            </a:r>
            <a:r>
              <a:rPr lang="fr-CA" dirty="0" smtClean="0"/>
              <a:t>nécessaires à transmettre aux participants</a:t>
            </a:r>
          </a:p>
          <a:p>
            <a:pPr marL="171450" indent="-171450">
              <a:buFont typeface="Arial" panose="020B0604020202020204" pitchFamily="34" charset="0"/>
              <a:buChar char="•"/>
            </a:pPr>
            <a:r>
              <a:rPr lang="fr-CA" b="1" dirty="0" smtClean="0"/>
              <a:t>Suggestion</a:t>
            </a:r>
            <a:r>
              <a:rPr lang="fr-CA" dirty="0" smtClean="0"/>
              <a:t> qui propose des actions pédagogiques</a:t>
            </a:r>
          </a:p>
          <a:p>
            <a:pPr marL="171450" indent="-171450">
              <a:buFont typeface="Arial" panose="020B0604020202020204" pitchFamily="34" charset="0"/>
              <a:buChar char="•"/>
            </a:pPr>
            <a:r>
              <a:rPr lang="fr-CA" b="1" dirty="0" smtClean="0"/>
              <a:t>Pour en savoir plus</a:t>
            </a:r>
            <a:r>
              <a:rPr lang="fr-CA" dirty="0" smtClean="0"/>
              <a:t> qui permet de parfaire leurs connaissances sur le sujet ou d’en approfondir certains aspects</a:t>
            </a:r>
          </a:p>
          <a:p>
            <a:pPr marL="171450" indent="-171450">
              <a:buFont typeface="Arial" panose="020B0604020202020204" pitchFamily="34" charset="0"/>
              <a:buChar char="•"/>
            </a:pPr>
            <a:endParaRPr lang="fr-CA" dirty="0" smtClean="0"/>
          </a:p>
          <a:p>
            <a:pPr marL="0" indent="0">
              <a:buFont typeface="Arial" panose="020B0604020202020204" pitchFamily="34" charset="0"/>
              <a:buNone/>
            </a:pPr>
            <a:r>
              <a:rPr lang="fr-CA" sz="1200" kern="1200" dirty="0" smtClean="0">
                <a:solidFill>
                  <a:schemeClr val="tx1"/>
                </a:solidFill>
                <a:effectLst/>
                <a:latin typeface="+mn-lt"/>
                <a:ea typeface="+mn-ea"/>
                <a:cs typeface="+mn-cs"/>
              </a:rPr>
              <a:t>C’est une session d’information pas comme les autres à cause du QAA où on suscite la prise en charge du travailleur pour évaluer son état de santé, </a:t>
            </a:r>
            <a:endParaRPr lang="fr-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Affiches de l’INRS </a:t>
            </a:r>
          </a:p>
          <a:p>
            <a:endParaRPr lang="fr-CA"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CA" sz="2000" dirty="0" smtClean="0">
                <a:latin typeface="Arial Narrow" panose="020B0606020202030204" pitchFamily="34" charset="0"/>
              </a:rPr>
              <a:t>BON COUP : Demande aux établissements du temps nécessaire pour la session qui inclut le questionnaire </a:t>
            </a:r>
            <a:r>
              <a:rPr lang="fr-CA" sz="2000" dirty="0" err="1" smtClean="0">
                <a:latin typeface="Arial Narrow" panose="020B0606020202030204" pitchFamily="34" charset="0"/>
              </a:rPr>
              <a:t>autoadministré</a:t>
            </a:r>
            <a:r>
              <a:rPr lang="fr-CA" sz="2000" dirty="0" smtClean="0">
                <a:latin typeface="Arial Narrow" panose="020B0606020202030204" pitchFamily="34" charset="0"/>
              </a:rPr>
              <a:t> (QAA) afin de permettre la prise en charge du travailleur pour évaluer son état de santé.</a:t>
            </a:r>
          </a:p>
          <a:p>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15</a:t>
            </a:fld>
            <a:endParaRPr lang="fr-CA" dirty="0"/>
          </a:p>
        </p:txBody>
      </p:sp>
    </p:spTree>
    <p:extLst>
      <p:ext uri="{BB962C8B-B14F-4D97-AF65-F5344CB8AC3E}">
        <p14:creationId xmlns:p14="http://schemas.microsoft.com/office/powerpoint/2010/main" val="4114873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16</a:t>
            </a:fld>
            <a:endParaRPr lang="fr-CA" dirty="0"/>
          </a:p>
        </p:txBody>
      </p:sp>
    </p:spTree>
    <p:extLst>
      <p:ext uri="{BB962C8B-B14F-4D97-AF65-F5344CB8AC3E}">
        <p14:creationId xmlns:p14="http://schemas.microsoft.com/office/powerpoint/2010/main" val="4004613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CA" sz="1200" kern="1200" dirty="0" smtClean="0">
                <a:solidFill>
                  <a:schemeClr val="tx1"/>
                </a:solidFill>
                <a:effectLst/>
                <a:latin typeface="+mn-lt"/>
                <a:ea typeface="+mn-ea"/>
                <a:cs typeface="+mn-cs"/>
              </a:rPr>
              <a:t>À utiliser lors de sessions d’information car les travailleurs peuvent conserver le QAA du dépliant pour les auto-évaluations futures.</a:t>
            </a:r>
          </a:p>
          <a:p>
            <a:pPr marL="171450" indent="-171450">
              <a:buFont typeface="Arial" panose="020B0604020202020204" pitchFamily="34" charset="0"/>
              <a:buChar char="•"/>
            </a:pPr>
            <a:r>
              <a:rPr lang="fr-CA" sz="1200" kern="1200" dirty="0" smtClean="0">
                <a:solidFill>
                  <a:schemeClr val="tx1"/>
                </a:solidFill>
                <a:effectLst/>
                <a:latin typeface="+mn-lt"/>
                <a:ea typeface="+mn-ea"/>
                <a:cs typeface="+mn-cs"/>
              </a:rPr>
              <a:t>Attention, dans le guide d’animation, on indique clairement que le QAA doit être remis et complété lors de la session d’information (on encourage les travailleurs) avec ou sans coaching de l’infirmière.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smtClean="0"/>
              <a:t>Ne pas le récupérer, c’est la responsabilité du travailleur de contacter la SAT au besoin.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smtClean="0">
                <a:solidFill>
                  <a:schemeClr val="tx1"/>
                </a:solidFill>
                <a:effectLst/>
                <a:latin typeface="+mn-lt"/>
                <a:ea typeface="+mn-ea"/>
                <a:cs typeface="+mn-cs"/>
              </a:rPr>
              <a:t>Si le QAA est positif </a:t>
            </a:r>
            <a:r>
              <a:rPr lang="fr-CA" sz="1200" u="sng" kern="1200" dirty="0" smtClean="0">
                <a:solidFill>
                  <a:schemeClr val="tx1"/>
                </a:solidFill>
                <a:effectLst/>
                <a:latin typeface="+mn-lt"/>
                <a:ea typeface="+mn-ea"/>
                <a:cs typeface="+mn-cs"/>
              </a:rPr>
              <a:t>et que le travailleur appelle l'infirmière en santé au travail</a:t>
            </a:r>
            <a:r>
              <a:rPr lang="fr-CA" sz="1200" kern="1200" dirty="0" smtClean="0">
                <a:solidFill>
                  <a:schemeClr val="tx1"/>
                </a:solidFill>
                <a:effectLst/>
                <a:latin typeface="+mn-lt"/>
                <a:ea typeface="+mn-ea"/>
                <a:cs typeface="+mn-cs"/>
              </a:rPr>
              <a:t>, l’infirmière valide la positivité du QAA</a:t>
            </a:r>
            <a:r>
              <a:rPr lang="fr-CA" sz="1200" kern="1200" baseline="0" dirty="0" smtClean="0">
                <a:solidFill>
                  <a:schemeClr val="tx1"/>
                </a:solidFill>
                <a:effectLst/>
                <a:latin typeface="+mn-lt"/>
                <a:ea typeface="+mn-ea"/>
                <a:cs typeface="+mn-cs"/>
              </a:rPr>
              <a:t> et le cas échéant, </a:t>
            </a:r>
            <a:r>
              <a:rPr lang="fr-CA" sz="1200" kern="1200" dirty="0" smtClean="0">
                <a:solidFill>
                  <a:schemeClr val="tx1"/>
                </a:solidFill>
                <a:effectLst/>
                <a:latin typeface="+mn-lt"/>
                <a:ea typeface="+mn-ea"/>
                <a:cs typeface="+mn-cs"/>
              </a:rPr>
              <a:t>utilise le questionnaire médical détaillé sur l'asthme de votre région.</a:t>
            </a:r>
            <a:endParaRPr lang="fr-CA"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0" dirty="0" smtClean="0">
                <a:effectLst/>
                <a:latin typeface="Arial Narrow" panose="020B0606020202030204" pitchFamily="34" charset="0"/>
              </a:rPr>
              <a:t>BON COUP : Collaboration du travailleur pour compléter le QAA lors de la session d’information + </a:t>
            </a:r>
            <a:r>
              <a:rPr lang="fr-CA" sz="1200" dirty="0" smtClean="0">
                <a:latin typeface="Arial Narrow" panose="020B0606020202030204" pitchFamily="34" charset="0"/>
              </a:rPr>
              <a:t>Périodicité de 1 à 3 ans, besoin</a:t>
            </a:r>
            <a:r>
              <a:rPr lang="fr-CA" sz="1200" baseline="0" dirty="0" smtClean="0">
                <a:latin typeface="Arial Narrow" panose="020B0606020202030204" pitchFamily="34" charset="0"/>
              </a:rPr>
              <a:t> d’innover (</a:t>
            </a:r>
            <a:r>
              <a:rPr lang="fr-CA" sz="1200" baseline="0" dirty="0" err="1" smtClean="0">
                <a:latin typeface="Arial Narrow" panose="020B0606020202030204" pitchFamily="34" charset="0"/>
              </a:rPr>
              <a:t>tim</a:t>
            </a:r>
            <a:r>
              <a:rPr lang="fr-CA" sz="1200" baseline="0" dirty="0" smtClean="0">
                <a:latin typeface="Arial Narrow" panose="020B0606020202030204" pitchFamily="34" charset="0"/>
              </a:rPr>
              <a:t> bit)</a:t>
            </a:r>
            <a:endParaRPr lang="fr-CA" sz="1200" dirty="0" smtClean="0">
              <a:latin typeface="Arial Narrow" panose="020B060602020203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b="0" dirty="0" smtClean="0">
              <a:effectLst/>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dirty="0" smtClean="0"/>
          </a:p>
          <a:p>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17</a:t>
            </a:fld>
            <a:endParaRPr lang="fr-CA" dirty="0"/>
          </a:p>
        </p:txBody>
      </p:sp>
    </p:spTree>
    <p:extLst>
      <p:ext uri="{BB962C8B-B14F-4D97-AF65-F5344CB8AC3E}">
        <p14:creationId xmlns:p14="http://schemas.microsoft.com/office/powerpoint/2010/main" val="4114873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18</a:t>
            </a:fld>
            <a:endParaRPr lang="fr-CA" dirty="0"/>
          </a:p>
        </p:txBody>
      </p:sp>
    </p:spTree>
    <p:extLst>
      <p:ext uri="{BB962C8B-B14F-4D97-AF65-F5344CB8AC3E}">
        <p14:creationId xmlns:p14="http://schemas.microsoft.com/office/powerpoint/2010/main" val="2518141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CA" dirty="0" smtClean="0"/>
              <a:t>Photos et non des dessins</a:t>
            </a:r>
          </a:p>
          <a:p>
            <a:pPr marL="171450" indent="-171450">
              <a:buFont typeface="Arial" panose="020B0604020202020204" pitchFamily="34" charset="0"/>
              <a:buChar char="•"/>
            </a:pPr>
            <a:r>
              <a:rPr lang="fr-CA" dirty="0" err="1" smtClean="0"/>
              <a:t>Littératie</a:t>
            </a:r>
            <a:endParaRPr lang="fr-CA" dirty="0" smtClean="0"/>
          </a:p>
          <a:p>
            <a:pPr marL="171450" indent="-171450">
              <a:buFont typeface="Arial" panose="020B0604020202020204" pitchFamily="34" charset="0"/>
              <a:buChar char="•"/>
            </a:pPr>
            <a:r>
              <a:rPr lang="fr-CA" dirty="0" smtClean="0"/>
              <a:t>Effets sur</a:t>
            </a:r>
            <a:r>
              <a:rPr lang="fr-CA" baseline="0" dirty="0" smtClean="0"/>
              <a:t> la santé : n</a:t>
            </a:r>
            <a:r>
              <a:rPr lang="fr-CA" dirty="0" smtClean="0"/>
              <a:t>ez, yeux,</a:t>
            </a:r>
            <a:r>
              <a:rPr lang="fr-CA" baseline="0" dirty="0" smtClean="0"/>
              <a:t> poumons, peau</a:t>
            </a:r>
          </a:p>
          <a:p>
            <a:pPr marL="171450" indent="-171450">
              <a:buFont typeface="Arial" panose="020B0604020202020204" pitchFamily="34" charset="0"/>
              <a:buChar char="•"/>
            </a:pPr>
            <a:r>
              <a:rPr lang="fr-CA" baseline="0" dirty="0" smtClean="0"/>
              <a:t>Moyens de préventif : collectif et individuel et entretien des lieux</a:t>
            </a:r>
            <a:endParaRPr lang="fr-CA" dirty="0" smtClean="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19</a:t>
            </a:fld>
            <a:endParaRPr lang="fr-CA" dirty="0"/>
          </a:p>
        </p:txBody>
      </p:sp>
    </p:spTree>
    <p:extLst>
      <p:ext uri="{BB962C8B-B14F-4D97-AF65-F5344CB8AC3E}">
        <p14:creationId xmlns:p14="http://schemas.microsoft.com/office/powerpoint/2010/main" val="411487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CA" sz="1200" kern="1200" dirty="0" smtClean="0">
                <a:solidFill>
                  <a:schemeClr val="tx1"/>
                </a:solidFill>
                <a:effectLst/>
                <a:latin typeface="+mn-lt"/>
                <a:ea typeface="+mn-ea"/>
                <a:cs typeface="+mn-cs"/>
              </a:rPr>
              <a:t>Le groupe de travail souhaite vous présenter les biens livrables du COAP – comité conjoint RSPSAT et CNESST sur les poussières de bois.</a:t>
            </a:r>
          </a:p>
          <a:p>
            <a:pPr lvl="0"/>
            <a:endParaRPr lang="fr-CA" sz="1200" kern="1200" dirty="0" smtClean="0">
              <a:solidFill>
                <a:schemeClr val="tx1"/>
              </a:solidFill>
              <a:effectLst/>
              <a:latin typeface="+mn-lt"/>
              <a:ea typeface="+mn-ea"/>
              <a:cs typeface="+mn-cs"/>
            </a:endParaRPr>
          </a:p>
          <a:p>
            <a:pPr lvl="0"/>
            <a:endParaRPr lang="fr-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Ces travaux font suite aux dépôts du </a:t>
            </a:r>
            <a:r>
              <a:rPr lang="fr-CA" sz="1200" i="1" kern="1200" dirty="0" smtClean="0">
                <a:solidFill>
                  <a:schemeClr val="tx1"/>
                </a:solidFill>
                <a:effectLst/>
                <a:latin typeface="+mn-lt"/>
                <a:ea typeface="+mn-ea"/>
                <a:cs typeface="+mn-cs"/>
              </a:rPr>
              <a:t>Guide de surveillance médicale et recommandations – Poussières de bois</a:t>
            </a:r>
            <a:r>
              <a:rPr lang="fr-CA" sz="1200" kern="1200" dirty="0" smtClean="0">
                <a:solidFill>
                  <a:schemeClr val="tx1"/>
                </a:solidFill>
                <a:effectLst/>
                <a:latin typeface="+mn-lt"/>
                <a:ea typeface="+mn-ea"/>
                <a:cs typeface="+mn-cs"/>
              </a:rPr>
              <a:t> et du </a:t>
            </a:r>
            <a:r>
              <a:rPr lang="fr-CA" sz="1200" i="1" kern="1200" dirty="0" smtClean="0">
                <a:solidFill>
                  <a:schemeClr val="tx1"/>
                </a:solidFill>
                <a:effectLst/>
                <a:latin typeface="+mn-lt"/>
                <a:ea typeface="+mn-ea"/>
                <a:cs typeface="+mn-cs"/>
              </a:rPr>
              <a:t>Guide - Évaluation de l’exposition aux poussières de bois</a:t>
            </a:r>
            <a:r>
              <a:rPr lang="fr-CA" sz="1200" kern="1200" dirty="0" smtClean="0">
                <a:solidFill>
                  <a:schemeClr val="tx1"/>
                </a:solidFill>
                <a:effectLst/>
                <a:latin typeface="+mn-lt"/>
                <a:ea typeface="+mn-ea"/>
                <a:cs typeface="+mn-cs"/>
              </a:rPr>
              <a:t> (poussières inhalables) et qui ont déjà fait l’objet d’adoption.</a:t>
            </a:r>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2</a:t>
            </a:fld>
            <a:endParaRPr lang="fr-CA" dirty="0"/>
          </a:p>
        </p:txBody>
      </p:sp>
    </p:spTree>
    <p:extLst>
      <p:ext uri="{BB962C8B-B14F-4D97-AF65-F5344CB8AC3E}">
        <p14:creationId xmlns:p14="http://schemas.microsoft.com/office/powerpoint/2010/main" val="2523258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20</a:t>
            </a:fld>
            <a:endParaRPr lang="fr-CA" dirty="0"/>
          </a:p>
        </p:txBody>
      </p:sp>
    </p:spTree>
    <p:extLst>
      <p:ext uri="{BB962C8B-B14F-4D97-AF65-F5344CB8AC3E}">
        <p14:creationId xmlns:p14="http://schemas.microsoft.com/office/powerpoint/2010/main" val="2580264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CA" dirty="0" smtClean="0"/>
              <a:t>Aide-mémoire : plus complexe, </a:t>
            </a:r>
            <a:r>
              <a:rPr lang="fr-CA" dirty="0" err="1" smtClean="0"/>
              <a:t>littératie</a:t>
            </a:r>
            <a:r>
              <a:rPr lang="fr-CA" dirty="0" smtClean="0"/>
              <a:t> pour intervenants et trop d’informations. </a:t>
            </a:r>
            <a:r>
              <a:rPr lang="fr-CA" sz="1200" kern="1200" dirty="0" smtClean="0">
                <a:solidFill>
                  <a:schemeClr val="tx1"/>
                </a:solidFill>
                <a:effectLst/>
                <a:latin typeface="+mn-lt"/>
                <a:ea typeface="+mn-ea"/>
                <a:cs typeface="+mn-cs"/>
              </a:rPr>
              <a:t>C'est un document qui vise les intervenants et ne doit pas être remis aux travailleurs.</a:t>
            </a:r>
            <a:endParaRPr lang="fr-CA" dirty="0" smtClean="0"/>
          </a:p>
          <a:p>
            <a:pPr marL="342900" lvl="1" indent="-342900">
              <a:spcBef>
                <a:spcPts val="600"/>
              </a:spcBef>
              <a:buFont typeface="Arial" panose="020B0604020202020204" pitchFamily="34" charset="0"/>
              <a:buChar char="•"/>
            </a:pPr>
            <a:r>
              <a:rPr lang="fr-CA" sz="2000" dirty="0" smtClean="0">
                <a:solidFill>
                  <a:schemeClr val="bg1"/>
                </a:solidFill>
                <a:latin typeface="Arial Narrow" panose="020B0606020202030204" pitchFamily="34" charset="0"/>
              </a:rPr>
              <a:t>Dépliant</a:t>
            </a:r>
            <a:r>
              <a:rPr lang="fr-CA" sz="2000" baseline="0" dirty="0" smtClean="0">
                <a:solidFill>
                  <a:schemeClr val="bg1"/>
                </a:solidFill>
                <a:latin typeface="Arial Narrow" panose="020B0606020202030204" pitchFamily="34" charset="0"/>
              </a:rPr>
              <a:t> à remettre uniquement</a:t>
            </a:r>
            <a:r>
              <a:rPr lang="fr-CA" sz="2000" dirty="0" smtClean="0">
                <a:solidFill>
                  <a:schemeClr val="bg1"/>
                </a:solidFill>
                <a:latin typeface="Arial Narrow" panose="020B0606020202030204" pitchFamily="34" charset="0"/>
              </a:rPr>
              <a:t> au travailleur qui rappelle la SAT suite à un QAA positif, peu importe sa décision de poursuivre l’investigation ou pas.</a:t>
            </a:r>
          </a:p>
          <a:p>
            <a:pPr marL="342900" lvl="1" indent="-342900">
              <a:lnSpc>
                <a:spcPct val="150000"/>
              </a:lnSpc>
              <a:spcBef>
                <a:spcPts val="600"/>
              </a:spcBef>
              <a:spcAft>
                <a:spcPts val="600"/>
              </a:spcAft>
              <a:buFont typeface="Arial" panose="020B0604020202020204" pitchFamily="34" charset="0"/>
              <a:buChar char="•"/>
            </a:pPr>
            <a:r>
              <a:rPr lang="fr-CA" sz="2000" dirty="0" smtClean="0">
                <a:solidFill>
                  <a:schemeClr val="bg1"/>
                </a:solidFill>
                <a:latin typeface="Arial Narrow" panose="020B0606020202030204" pitchFamily="34" charset="0"/>
              </a:rPr>
              <a:t>Respect de la confidentialité</a:t>
            </a:r>
            <a:r>
              <a:rPr lang="fr-CA" sz="2000" baseline="0" dirty="0" smtClean="0">
                <a:solidFill>
                  <a:schemeClr val="bg1"/>
                </a:solidFill>
                <a:latin typeface="Arial Narrow" panose="020B0606020202030204" pitchFamily="34" charset="0"/>
              </a:rPr>
              <a:t> si le travailleur souhaite</a:t>
            </a:r>
            <a:r>
              <a:rPr lang="fr-CA" sz="2000" dirty="0" smtClean="0">
                <a:solidFill>
                  <a:schemeClr val="bg1"/>
                </a:solidFill>
                <a:latin typeface="Arial Narrow" panose="020B0606020202030204" pitchFamily="34" charset="0"/>
              </a:rPr>
              <a:t> poursuite de l’investigation.</a:t>
            </a:r>
          </a:p>
          <a:p>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21</a:t>
            </a:fld>
            <a:endParaRPr lang="fr-CA" dirty="0"/>
          </a:p>
        </p:txBody>
      </p:sp>
    </p:spTree>
    <p:extLst>
      <p:ext uri="{BB962C8B-B14F-4D97-AF65-F5344CB8AC3E}">
        <p14:creationId xmlns:p14="http://schemas.microsoft.com/office/powerpoint/2010/main" val="3248820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22</a:t>
            </a:fld>
            <a:endParaRPr lang="fr-CA" dirty="0"/>
          </a:p>
        </p:txBody>
      </p:sp>
    </p:spTree>
    <p:extLst>
      <p:ext uri="{BB962C8B-B14F-4D97-AF65-F5344CB8AC3E}">
        <p14:creationId xmlns:p14="http://schemas.microsoft.com/office/powerpoint/2010/main" val="979077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CA" sz="1200" dirty="0" smtClean="0">
                <a:latin typeface="+mn-lt"/>
              </a:rPr>
              <a:t>Consultation des agents de recherche.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smtClean="0">
                <a:latin typeface="+mn-lt"/>
              </a:rPr>
              <a:t>Visuel</a:t>
            </a:r>
            <a:r>
              <a:rPr lang="fr-CA" sz="1200" baseline="0" dirty="0" smtClean="0">
                <a:latin typeface="+mn-lt"/>
              </a:rPr>
              <a:t> et </a:t>
            </a:r>
            <a:r>
              <a:rPr lang="fr-CA" sz="1200" dirty="0" smtClean="0">
                <a:latin typeface="+mn-lt"/>
              </a:rPr>
              <a:t>facile à utiliser : étapes par étapes avec captures d’écran.</a:t>
            </a:r>
          </a:p>
          <a:p>
            <a:pPr marL="342900" lvl="0" indent="-342900">
              <a:buFont typeface="Arial" panose="020B0604020202020204" pitchFamily="34" charset="0"/>
              <a:buChar char="•"/>
            </a:pPr>
            <a:r>
              <a:rPr lang="fr-CA" sz="1200" dirty="0" smtClean="0">
                <a:latin typeface="+mn-lt"/>
              </a:rPr>
              <a:t>Touche trois volets :</a:t>
            </a:r>
          </a:p>
          <a:p>
            <a:pPr marL="800100" lvl="1" indent="-342900">
              <a:buFont typeface="Wingdings" panose="05000000000000000000" pitchFamily="2" charset="2"/>
              <a:buChar char="ü"/>
            </a:pPr>
            <a:r>
              <a:rPr lang="fr-CA" sz="1200" dirty="0" smtClean="0">
                <a:latin typeface="+mn-lt"/>
              </a:rPr>
              <a:t>session d’information :  activité « Remise et explication d’un questionnaire </a:t>
            </a:r>
            <a:r>
              <a:rPr lang="fr-CA" sz="1200" dirty="0" err="1" smtClean="0">
                <a:latin typeface="+mn-lt"/>
              </a:rPr>
              <a:t>autoadministré</a:t>
            </a:r>
            <a:r>
              <a:rPr lang="fr-CA" sz="1200" dirty="0" smtClean="0">
                <a:latin typeface="+mn-lt"/>
              </a:rPr>
              <a:t> »</a:t>
            </a:r>
          </a:p>
          <a:p>
            <a:pPr marL="800100" lvl="1" indent="-342900">
              <a:buFont typeface="Wingdings" panose="05000000000000000000" pitchFamily="2" charset="2"/>
              <a:buChar char="ü"/>
            </a:pPr>
            <a:r>
              <a:rPr lang="fr-CA" sz="1200" dirty="0" smtClean="0">
                <a:latin typeface="+mn-lt"/>
              </a:rPr>
              <a:t>surveillance médicale : intervention à saisir </a:t>
            </a:r>
            <a:r>
              <a:rPr lang="fr-CA" sz="1200" b="1" dirty="0" smtClean="0">
                <a:latin typeface="+mn-lt"/>
              </a:rPr>
              <a:t>uniquement</a:t>
            </a:r>
            <a:r>
              <a:rPr lang="fr-CA" sz="1200" dirty="0" smtClean="0">
                <a:latin typeface="+mn-lt"/>
              </a:rPr>
              <a:t> dans le cas où le travailleur communique avec la SAT suite à un QAA positif</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1200" dirty="0" smtClean="0">
                <a:latin typeface="+mn-lt"/>
              </a:rPr>
              <a:t>surveillance environnementale</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200" dirty="0" smtClean="0">
              <a:latin typeface="+mn-lt"/>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smtClean="0">
                <a:latin typeface="+mn-lt"/>
              </a:rPr>
              <a:t>Intégration</a:t>
            </a:r>
            <a:r>
              <a:rPr lang="fr-CA" sz="1200" baseline="0" dirty="0" smtClean="0">
                <a:latin typeface="+mn-lt"/>
              </a:rPr>
              <a:t> des notions d’états de facteurs du risque et milieu prêt à agir.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dirty="0" smtClean="0">
                <a:latin typeface="+mn-lt"/>
              </a:rPr>
              <a:t>Données importantes à saisir pour l’évaluation éventuelle prévue en 2021.</a:t>
            </a:r>
            <a:endParaRPr lang="fr-CA" sz="1200" dirty="0" smtClean="0">
              <a:latin typeface="+mn-lt"/>
            </a:endParaRPr>
          </a:p>
          <a:p>
            <a:pPr marL="457200" lvl="1" indent="0">
              <a:buFont typeface="Wingdings" panose="05000000000000000000" pitchFamily="2" charset="2"/>
              <a:buNone/>
            </a:pPr>
            <a:endParaRPr lang="fr-CA" sz="24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smtClean="0"/>
          </a:p>
          <a:p>
            <a:pPr marL="171450" indent="-171450">
              <a:buFont typeface="Arial" panose="020B0604020202020204" pitchFamily="34" charset="0"/>
              <a:buChar char="•"/>
            </a:pPr>
            <a:endParaRPr lang="fr-CA" sz="1200" dirty="0" smtClean="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23</a:t>
            </a:fld>
            <a:endParaRPr lang="fr-CA" dirty="0"/>
          </a:p>
        </p:txBody>
      </p:sp>
    </p:spTree>
    <p:extLst>
      <p:ext uri="{BB962C8B-B14F-4D97-AF65-F5344CB8AC3E}">
        <p14:creationId xmlns:p14="http://schemas.microsoft.com/office/powerpoint/2010/main" val="3695136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smtClean="0"/>
              <a:t>Ce qu'il faut retenir, dans votre intervention d’information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Ajout de l’activité générale « Remise et explication d’un questionnaire </a:t>
            </a:r>
            <a:r>
              <a:rPr lang="fr-CA" dirty="0" err="1" smtClean="0"/>
              <a:t>autoadministré</a:t>
            </a:r>
            <a:r>
              <a:rPr lang="fr-CA" dirty="0" smtClean="0"/>
              <a:t> » : inclut l’utilisation du nouvel outil du questionnaire </a:t>
            </a:r>
            <a:r>
              <a:rPr lang="fr-CA" dirty="0" err="1" smtClean="0"/>
              <a:t>autoadministré</a:t>
            </a:r>
            <a:r>
              <a:rPr lang="fr-CA" dirty="0" smtClean="0"/>
              <a:t> sur l’asthme.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Saisie des travailleurs selon les</a:t>
            </a:r>
            <a:r>
              <a:rPr lang="fr-CA" baseline="0" dirty="0" smtClean="0"/>
              <a:t> pratiques régionales, sinon, joindre la liste de présence dans l’onglet </a:t>
            </a:r>
            <a:r>
              <a:rPr lang="fr-CA" b="1" baseline="0" dirty="0" smtClean="0"/>
              <a:t>Documents</a:t>
            </a:r>
            <a:r>
              <a:rPr lang="fr-CA" baseline="0" dirty="0" smtClean="0"/>
              <a: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24</a:t>
            </a:fld>
            <a:endParaRPr lang="fr-CA" dirty="0"/>
          </a:p>
        </p:txBody>
      </p:sp>
    </p:spTree>
    <p:extLst>
      <p:ext uri="{BB962C8B-B14F-4D97-AF65-F5344CB8AC3E}">
        <p14:creationId xmlns:p14="http://schemas.microsoft.com/office/powerpoint/2010/main" val="2779867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solidFill>
                  <a:schemeClr val="bg1"/>
                </a:solidFill>
              </a:rPr>
              <a:t>La création d’une intervention de surveillance se fait </a:t>
            </a:r>
            <a:r>
              <a:rPr lang="fr-CA" sz="1200" b="1" dirty="0" smtClean="0">
                <a:solidFill>
                  <a:schemeClr val="bg1"/>
                </a:solidFill>
              </a:rPr>
              <a:t>uniquement</a:t>
            </a:r>
            <a:r>
              <a:rPr lang="fr-CA" sz="1200" dirty="0" smtClean="0">
                <a:solidFill>
                  <a:schemeClr val="bg1"/>
                </a:solidFill>
              </a:rPr>
              <a:t> dans le cas où le travailleur communique avec le service de santé au travail.</a:t>
            </a:r>
          </a:p>
          <a:p>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25</a:t>
            </a:fld>
            <a:endParaRPr lang="fr-CA" dirty="0"/>
          </a:p>
        </p:txBody>
      </p:sp>
    </p:spTree>
    <p:extLst>
      <p:ext uri="{BB962C8B-B14F-4D97-AF65-F5344CB8AC3E}">
        <p14:creationId xmlns:p14="http://schemas.microsoft.com/office/powerpoint/2010/main" val="165055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La saisie</a:t>
            </a:r>
            <a:r>
              <a:rPr lang="fr-CA" baseline="0" dirty="0" smtClean="0"/>
              <a:t> d’une surveillance environnementale se fait comme vos pratique courantes. Aucune particularité.</a:t>
            </a:r>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26</a:t>
            </a:fld>
            <a:endParaRPr lang="fr-CA" dirty="0"/>
          </a:p>
        </p:txBody>
      </p:sp>
    </p:spTree>
    <p:extLst>
      <p:ext uri="{BB962C8B-B14F-4D97-AF65-F5344CB8AC3E}">
        <p14:creationId xmlns:p14="http://schemas.microsoft.com/office/powerpoint/2010/main" val="493438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27</a:t>
            </a:fld>
            <a:endParaRPr lang="fr-CA" dirty="0"/>
          </a:p>
        </p:txBody>
      </p:sp>
    </p:spTree>
    <p:extLst>
      <p:ext uri="{BB962C8B-B14F-4D97-AF65-F5344CB8AC3E}">
        <p14:creationId xmlns:p14="http://schemas.microsoft.com/office/powerpoint/2010/main" val="4131385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28</a:t>
            </a:fld>
            <a:endParaRPr lang="fr-CA" dirty="0"/>
          </a:p>
        </p:txBody>
      </p:sp>
    </p:spTree>
    <p:extLst>
      <p:ext uri="{BB962C8B-B14F-4D97-AF65-F5344CB8AC3E}">
        <p14:creationId xmlns:p14="http://schemas.microsoft.com/office/powerpoint/2010/main" val="1411841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Section</a:t>
            </a:r>
            <a:r>
              <a:rPr lang="fr-CA" baseline="0" dirty="0" smtClean="0"/>
              <a:t> pour travailleurs et employeurs : </a:t>
            </a:r>
          </a:p>
          <a:p>
            <a:r>
              <a:rPr lang="fr-CA" baseline="0" dirty="0" smtClean="0"/>
              <a:t>On y retrouve dépliant « Poussières de bois » en français et en anglais et le questionnaire </a:t>
            </a:r>
            <a:r>
              <a:rPr lang="fr-CA" baseline="0" dirty="0" err="1" smtClean="0"/>
              <a:t>autoadministré</a:t>
            </a:r>
            <a:r>
              <a:rPr lang="fr-CA" baseline="0" dirty="0" smtClean="0"/>
              <a:t> en français, en anglais et en espagnol.</a:t>
            </a:r>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29</a:t>
            </a:fld>
            <a:endParaRPr lang="fr-CA" dirty="0"/>
          </a:p>
        </p:txBody>
      </p:sp>
    </p:spTree>
    <p:extLst>
      <p:ext uri="{BB962C8B-B14F-4D97-AF65-F5344CB8AC3E}">
        <p14:creationId xmlns:p14="http://schemas.microsoft.com/office/powerpoint/2010/main" val="45676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2012-2013</a:t>
            </a:r>
            <a:r>
              <a:rPr lang="fr-CA" dirty="0" smtClean="0"/>
              <a:t> :</a:t>
            </a:r>
          </a:p>
          <a:p>
            <a:pPr marL="171450" indent="-171450">
              <a:buFontTx/>
              <a:buChar char="-"/>
            </a:pPr>
            <a:r>
              <a:rPr lang="fr-CA" dirty="0" smtClean="0"/>
              <a:t>Création</a:t>
            </a:r>
            <a:r>
              <a:rPr lang="fr-CA" baseline="0" dirty="0" smtClean="0"/>
              <a:t> du comité opérationnel sur l’asthme professionnel : est</a:t>
            </a:r>
            <a:r>
              <a:rPr lang="fr-CA" sz="1200" kern="1200" dirty="0" smtClean="0">
                <a:solidFill>
                  <a:schemeClr val="tx1"/>
                </a:solidFill>
                <a:effectLst/>
                <a:latin typeface="+mn-lt"/>
                <a:ea typeface="+mn-ea"/>
                <a:cs typeface="+mn-cs"/>
              </a:rPr>
              <a:t> un comité conjoint CNESST</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et RSPSAT. </a:t>
            </a:r>
            <a:endParaRPr lang="fr-CA" baseline="0" dirty="0" smtClean="0"/>
          </a:p>
          <a:p>
            <a:pPr marL="171450" indent="-171450">
              <a:buFontTx/>
              <a:buChar char="-"/>
            </a:pPr>
            <a:r>
              <a:rPr lang="fr-CA" baseline="0" dirty="0" smtClean="0"/>
              <a:t>Dépôt du plan d’action de la stratégie d’intervention provinciale à la TCNSAT. Adopté.</a:t>
            </a:r>
          </a:p>
          <a:p>
            <a:pPr marL="171450" indent="-171450">
              <a:buFontTx/>
              <a:buChar char="-"/>
            </a:pPr>
            <a:r>
              <a:rPr lang="fr-CA" dirty="0" smtClean="0"/>
              <a:t>Portrait</a:t>
            </a:r>
            <a:r>
              <a:rPr lang="fr-CA" baseline="0" dirty="0" smtClean="0"/>
              <a:t> statistique de l’asthme professionnel et actualisation des données du SISAT.</a:t>
            </a:r>
          </a:p>
          <a:p>
            <a:pPr marL="171450" indent="-171450">
              <a:buFontTx/>
              <a:buChar char="-"/>
            </a:pPr>
            <a:r>
              <a:rPr lang="fr-CA" dirty="0" smtClean="0"/>
              <a:t>Recension des outils provinciaux</a:t>
            </a:r>
            <a:r>
              <a:rPr lang="fr-CA" baseline="0" dirty="0" smtClean="0"/>
              <a:t>, régionaux et ceux de la CNESST.</a:t>
            </a:r>
          </a:p>
          <a:p>
            <a:pPr marL="171450" indent="-171450">
              <a:buFontTx/>
              <a:buChar char="-"/>
            </a:pPr>
            <a:r>
              <a:rPr lang="fr-CA" dirty="0" smtClean="0"/>
              <a:t>Recension</a:t>
            </a:r>
            <a:r>
              <a:rPr lang="fr-CA" baseline="0" dirty="0" smtClean="0"/>
              <a:t> des interventions du RSPSAT et CNESST.</a:t>
            </a:r>
            <a:endParaRPr lang="fr-CA" dirty="0" smtClean="0"/>
          </a:p>
          <a:p>
            <a:pPr marL="0" indent="0">
              <a:buFontTx/>
              <a:buNone/>
            </a:pPr>
            <a:r>
              <a:rPr lang="fr-CA" b="1" dirty="0" smtClean="0"/>
              <a:t>2014 :</a:t>
            </a:r>
          </a:p>
          <a:p>
            <a:pPr marL="171450" indent="-171450">
              <a:buFontTx/>
              <a:buChar char="-"/>
            </a:pPr>
            <a:r>
              <a:rPr lang="fr-CA" dirty="0" smtClean="0"/>
              <a:t>Révision du réseau de référence (corridor de services).</a:t>
            </a:r>
          </a:p>
          <a:p>
            <a:pPr marL="171450" indent="-171450">
              <a:buFontTx/>
              <a:buChar char="-"/>
            </a:pPr>
            <a:r>
              <a:rPr lang="fr-CA" dirty="0" smtClean="0"/>
              <a:t>Mise à jour du site web « Asthme » et de la bibliothèque</a:t>
            </a:r>
            <a:r>
              <a:rPr lang="fr-CA" baseline="0" dirty="0" smtClean="0"/>
              <a:t> thématique </a:t>
            </a:r>
            <a:r>
              <a:rPr lang="fr-CA" dirty="0" smtClean="0"/>
              <a:t>de la CSST.</a:t>
            </a:r>
          </a:p>
          <a:p>
            <a:pPr marL="171450" indent="-171450">
              <a:buFontTx/>
              <a:buChar char="-"/>
            </a:pPr>
            <a:r>
              <a:rPr lang="fr-CA" dirty="0" smtClean="0"/>
              <a:t>Adoption</a:t>
            </a:r>
            <a:r>
              <a:rPr lang="fr-CA" baseline="0" dirty="0" smtClean="0"/>
              <a:t> par la TCNSAT du </a:t>
            </a:r>
            <a:r>
              <a:rPr lang="fr-CA" i="1" baseline="0" dirty="0" smtClean="0"/>
              <a:t>Guide de surveillance médicale et recommandations concernant les seuils d’intervention préventifs pour les poussières de bois</a:t>
            </a:r>
            <a:r>
              <a:rPr lang="fr-CA" i="0" baseline="0" dirty="0" smtClean="0"/>
              <a:t>.</a:t>
            </a:r>
            <a:r>
              <a:rPr lang="fr-CA" sz="1200" b="0" i="0" u="none" strike="noStrike" kern="1200" baseline="0" dirty="0" smtClean="0">
                <a:solidFill>
                  <a:schemeClr val="tx1"/>
                </a:solidFill>
                <a:latin typeface="+mn-lt"/>
                <a:ea typeface="+mn-ea"/>
                <a:cs typeface="+mn-cs"/>
              </a:rPr>
              <a:t>	</a:t>
            </a:r>
            <a:endParaRPr lang="fr-CA" dirty="0" smtClean="0"/>
          </a:p>
          <a:p>
            <a:pPr marL="0" indent="0">
              <a:buFontTx/>
              <a:buNone/>
            </a:pPr>
            <a:r>
              <a:rPr lang="fr-CA" b="1" dirty="0" smtClean="0"/>
              <a:t>2015 - 2019 :</a:t>
            </a:r>
          </a:p>
          <a:p>
            <a:pPr marL="171450" indent="-171450">
              <a:buFontTx/>
              <a:buChar char="-"/>
            </a:pPr>
            <a:r>
              <a:rPr lang="fr-CA" dirty="0" smtClean="0"/>
              <a:t>Élaboration</a:t>
            </a:r>
            <a:r>
              <a:rPr lang="fr-CA" baseline="0" dirty="0" smtClean="0"/>
              <a:t>, consultation et diffusion des </a:t>
            </a:r>
            <a:r>
              <a:rPr lang="fr-CA" b="1" baseline="0" dirty="0" smtClean="0"/>
              <a:t>9 outils </a:t>
            </a:r>
            <a:r>
              <a:rPr lang="fr-CA" baseline="0" dirty="0" smtClean="0"/>
              <a:t>de la stratégie : Guide sur l’évaluation des poussières de bois, dépliant, guide d’animation et séance d’information, QAA, aide-mémoire consentement éclairé, dépliant consentement éclairé, guide de saisie SISAT et questions réponses sur l’article 107.</a:t>
            </a:r>
          </a:p>
          <a:p>
            <a:pPr marL="0" indent="0">
              <a:buFontTx/>
              <a:buNone/>
            </a:pPr>
            <a:r>
              <a:rPr lang="fr-CA" b="1" baseline="0" dirty="0" smtClean="0"/>
              <a:t>2021 :</a:t>
            </a:r>
          </a:p>
          <a:p>
            <a:pPr marL="0" indent="0">
              <a:buFontTx/>
              <a:buNone/>
            </a:pPr>
            <a:r>
              <a:rPr lang="fr-CA" baseline="0" dirty="0" smtClean="0"/>
              <a:t>- Évaluation de l’implantation de la stratégie : questionnaire d’évaluation de l’implantation et indicateurs SISAT.</a:t>
            </a:r>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3</a:t>
            </a:fld>
            <a:endParaRPr lang="fr-CA" dirty="0"/>
          </a:p>
        </p:txBody>
      </p:sp>
    </p:spTree>
    <p:extLst>
      <p:ext uri="{BB962C8B-B14F-4D97-AF65-F5344CB8AC3E}">
        <p14:creationId xmlns:p14="http://schemas.microsoft.com/office/powerpoint/2010/main" val="2079973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Liens utiles</a:t>
            </a:r>
          </a:p>
          <a:p>
            <a:pPr marL="171450" indent="-171450">
              <a:buFont typeface="Arial" panose="020B0604020202020204" pitchFamily="34" charset="0"/>
              <a:buChar char="•"/>
            </a:pPr>
            <a:r>
              <a:rPr lang="fr-CA" dirty="0" smtClean="0"/>
              <a:t>Présentation narrée des outils provinciaux</a:t>
            </a:r>
            <a:r>
              <a:rPr lang="fr-CA" baseline="0" dirty="0" smtClean="0"/>
              <a:t> (à venir dans les prochains jours)</a:t>
            </a:r>
          </a:p>
          <a:p>
            <a:pPr marL="171450" indent="-171450">
              <a:buFont typeface="Arial" panose="020B0604020202020204" pitchFamily="34" charset="0"/>
              <a:buChar char="•"/>
            </a:pPr>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30</a:t>
            </a:fld>
            <a:endParaRPr lang="fr-CA" dirty="0"/>
          </a:p>
        </p:txBody>
      </p:sp>
    </p:spTree>
    <p:extLst>
      <p:ext uri="{BB962C8B-B14F-4D97-AF65-F5344CB8AC3E}">
        <p14:creationId xmlns:p14="http://schemas.microsoft.com/office/powerpoint/2010/main" val="3901566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lvl="0" indent="-171450">
              <a:buFont typeface="Arial" panose="020B0604020202020204" pitchFamily="34" charset="0"/>
              <a:buChar char="•"/>
            </a:pPr>
            <a:r>
              <a:rPr lang="fr-CA" sz="1200" kern="1200" dirty="0" smtClean="0">
                <a:solidFill>
                  <a:schemeClr val="tx1"/>
                </a:solidFill>
                <a:effectLst/>
                <a:latin typeface="+mn-lt"/>
                <a:ea typeface="+mn-ea"/>
                <a:cs typeface="+mn-cs"/>
              </a:rPr>
              <a:t>Questions – commentaires pour soutenir les intervenants en cours de mise en application.</a:t>
            </a:r>
          </a:p>
          <a:p>
            <a:pPr marL="171450" lvl="0" indent="-171450">
              <a:buFont typeface="Arial" panose="020B0604020202020204" pitchFamily="34" charset="0"/>
              <a:buChar char="•"/>
            </a:pPr>
            <a:r>
              <a:rPr lang="fr-CA" sz="1200" kern="1200" dirty="0" smtClean="0">
                <a:solidFill>
                  <a:schemeClr val="tx1"/>
                </a:solidFill>
                <a:effectLst/>
                <a:latin typeface="+mn-lt"/>
                <a:ea typeface="+mn-ea"/>
                <a:cs typeface="+mn-cs"/>
              </a:rPr>
              <a:t>Avant</a:t>
            </a:r>
            <a:r>
              <a:rPr lang="fr-CA" sz="1200" kern="1200" baseline="0" dirty="0" smtClean="0">
                <a:solidFill>
                  <a:schemeClr val="tx1"/>
                </a:solidFill>
                <a:effectLst/>
                <a:latin typeface="+mn-lt"/>
                <a:ea typeface="+mn-ea"/>
                <a:cs typeface="+mn-cs"/>
              </a:rPr>
              <a:t> de poser une question, nous vous suggérons de consulter cet onglet.</a:t>
            </a: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smtClean="0">
                <a:solidFill>
                  <a:schemeClr val="tx1"/>
                </a:solidFill>
                <a:effectLst/>
                <a:latin typeface="+mn-lt"/>
                <a:ea typeface="+mn-ea"/>
                <a:cs typeface="+mn-cs"/>
              </a:rPr>
              <a:t>La compilation des questions/commentaires et réponses du groupe</a:t>
            </a:r>
            <a:r>
              <a:rPr lang="fr-CA" sz="1200" kern="1200" baseline="0" dirty="0" smtClean="0">
                <a:solidFill>
                  <a:schemeClr val="tx1"/>
                </a:solidFill>
                <a:effectLst/>
                <a:latin typeface="+mn-lt"/>
                <a:ea typeface="+mn-ea"/>
                <a:cs typeface="+mn-cs"/>
              </a:rPr>
              <a:t> de travail</a:t>
            </a:r>
            <a:r>
              <a:rPr lang="fr-CA" sz="1200" kern="1200" dirty="0" smtClean="0">
                <a:solidFill>
                  <a:schemeClr val="tx1"/>
                </a:solidFill>
                <a:effectLst/>
                <a:latin typeface="+mn-lt"/>
                <a:ea typeface="+mn-ea"/>
                <a:cs typeface="+mn-cs"/>
              </a:rPr>
              <a:t> sera dans la FAQ.</a:t>
            </a:r>
          </a:p>
          <a:p>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31</a:t>
            </a:fld>
            <a:endParaRPr lang="fr-CA" dirty="0"/>
          </a:p>
        </p:txBody>
      </p:sp>
    </p:spTree>
    <p:extLst>
      <p:ext uri="{BB962C8B-B14F-4D97-AF65-F5344CB8AC3E}">
        <p14:creationId xmlns:p14="http://schemas.microsoft.com/office/powerpoint/2010/main" val="332078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CA" sz="1200" kern="1200" dirty="0" smtClean="0">
                <a:solidFill>
                  <a:schemeClr val="tx1"/>
                </a:solidFill>
                <a:effectLst/>
                <a:latin typeface="+mn-lt"/>
                <a:ea typeface="+mn-ea"/>
                <a:cs typeface="+mn-cs"/>
              </a:rPr>
              <a:t>Stratégie développée avec notre partenaire la CNESST</a:t>
            </a:r>
          </a:p>
          <a:p>
            <a:pPr marL="171450" indent="-171450">
              <a:buFont typeface="Arial" panose="020B0604020202020204" pitchFamily="34" charset="0"/>
              <a:buChar char="•"/>
            </a:pPr>
            <a:r>
              <a:rPr lang="fr-CA" sz="1200" kern="1200" dirty="0" smtClean="0">
                <a:solidFill>
                  <a:schemeClr val="tx1"/>
                </a:solidFill>
                <a:effectLst/>
                <a:latin typeface="+mn-lt"/>
                <a:ea typeface="+mn-ea"/>
                <a:cs typeface="+mn-cs"/>
              </a:rPr>
              <a:t>Rôles complémentaires dans l'application</a:t>
            </a:r>
          </a:p>
          <a:p>
            <a:pPr marL="171450" indent="-171450">
              <a:buFont typeface="Arial" panose="020B0604020202020204" pitchFamily="34" charset="0"/>
              <a:buChar char="•"/>
            </a:pPr>
            <a:r>
              <a:rPr lang="fr-CA" sz="1200" kern="1200" dirty="0" smtClean="0">
                <a:solidFill>
                  <a:schemeClr val="tx1"/>
                </a:solidFill>
                <a:effectLst/>
                <a:latin typeface="+mn-lt"/>
                <a:ea typeface="+mn-ea"/>
                <a:cs typeface="+mn-cs"/>
              </a:rPr>
              <a:t>Harmonisation de nos pratiques</a:t>
            </a:r>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32</a:t>
            </a:fld>
            <a:endParaRPr lang="fr-CA" dirty="0"/>
          </a:p>
        </p:txBody>
      </p:sp>
    </p:spTree>
    <p:extLst>
      <p:ext uri="{BB962C8B-B14F-4D97-AF65-F5344CB8AC3E}">
        <p14:creationId xmlns:p14="http://schemas.microsoft.com/office/powerpoint/2010/main" val="332078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33</a:t>
            </a:fld>
            <a:endParaRPr lang="fr-CA" dirty="0"/>
          </a:p>
        </p:txBody>
      </p:sp>
    </p:spTree>
    <p:extLst>
      <p:ext uri="{BB962C8B-B14F-4D97-AF65-F5344CB8AC3E}">
        <p14:creationId xmlns:p14="http://schemas.microsoft.com/office/powerpoint/2010/main" val="131514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4</a:t>
            </a:fld>
            <a:endParaRPr lang="fr-CA" dirty="0"/>
          </a:p>
        </p:txBody>
      </p:sp>
    </p:spTree>
    <p:extLst>
      <p:ext uri="{BB962C8B-B14F-4D97-AF65-F5344CB8AC3E}">
        <p14:creationId xmlns:p14="http://schemas.microsoft.com/office/powerpoint/2010/main" val="304181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Rappel que le GPP recommande le dépistage de l’asthme professionnel.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Le dépistage de la rhinite professionnelle pourrait</a:t>
            </a:r>
            <a:r>
              <a:rPr lang="fr-CA" sz="1200" kern="1200" baseline="0" dirty="0" smtClean="0">
                <a:solidFill>
                  <a:schemeClr val="tx1"/>
                </a:solidFill>
                <a:effectLst/>
                <a:latin typeface="+mn-lt"/>
                <a:ea typeface="+mn-ea"/>
                <a:cs typeface="+mn-cs"/>
              </a:rPr>
              <a:t> être mise en place par les régions sous certaines conditions </a:t>
            </a:r>
            <a:r>
              <a:rPr lang="fr-CA" sz="1200" kern="1200" dirty="0" smtClean="0">
                <a:solidFill>
                  <a:schemeClr val="tx1"/>
                </a:solidFill>
                <a:effectLst/>
                <a:latin typeface="+mn-lt"/>
                <a:ea typeface="+mn-ea"/>
                <a:cs typeface="+mn-cs"/>
              </a:rPr>
              <a:t>(effectif, outils et suivi médical en 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Autres effets à la santé :</a:t>
            </a:r>
            <a:r>
              <a:rPr lang="fr-CA" baseline="0" dirty="0" smtClean="0"/>
              <a:t> bronchite, irritation aux yeux et à la peau, </a:t>
            </a:r>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5</a:t>
            </a:fld>
            <a:endParaRPr lang="fr-CA" dirty="0"/>
          </a:p>
        </p:txBody>
      </p:sp>
    </p:spTree>
    <p:extLst>
      <p:ext uri="{BB962C8B-B14F-4D97-AF65-F5344CB8AC3E}">
        <p14:creationId xmlns:p14="http://schemas.microsoft.com/office/powerpoint/2010/main" val="2023947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6</a:t>
            </a:fld>
            <a:endParaRPr lang="fr-CA" dirty="0"/>
          </a:p>
        </p:txBody>
      </p:sp>
    </p:spTree>
    <p:extLst>
      <p:ext uri="{BB962C8B-B14F-4D97-AF65-F5344CB8AC3E}">
        <p14:creationId xmlns:p14="http://schemas.microsoft.com/office/powerpoint/2010/main" val="287604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dirty="0" smtClean="0"/>
              <a:t>Diffusion par hygiéniste (RPHT).</a:t>
            </a:r>
          </a:p>
          <a:p>
            <a:r>
              <a:rPr lang="fr-CA" sz="1200" dirty="0" smtClean="0"/>
              <a:t>Disponible dès 2017 sur le portail.</a:t>
            </a:r>
          </a:p>
          <a:p>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7</a:t>
            </a:fld>
            <a:endParaRPr lang="fr-CA" dirty="0"/>
          </a:p>
        </p:txBody>
      </p:sp>
    </p:spTree>
    <p:extLst>
      <p:ext uri="{BB962C8B-B14F-4D97-AF65-F5344CB8AC3E}">
        <p14:creationId xmlns:p14="http://schemas.microsoft.com/office/powerpoint/2010/main" val="204206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CA" sz="1200" b="0" i="0" u="none" strike="noStrike" kern="1200" baseline="0" dirty="0" smtClean="0">
                <a:solidFill>
                  <a:schemeClr val="tx1"/>
                </a:solidFill>
                <a:latin typeface="+mn-lt"/>
                <a:ea typeface="+mn-ea"/>
                <a:cs typeface="+mn-cs"/>
              </a:rPr>
              <a:t>Débutons par un rappel des notions de base sur les fractions de poussières.</a:t>
            </a:r>
          </a:p>
          <a:p>
            <a:pPr rtl="0"/>
            <a:endParaRPr lang="fr-CA" sz="1200" b="0" i="0" u="none" strike="noStrike" kern="1200" baseline="0" dirty="0" smtClean="0">
              <a:solidFill>
                <a:schemeClr val="tx1"/>
              </a:solidFill>
              <a:latin typeface="+mn-lt"/>
              <a:ea typeface="+mn-ea"/>
              <a:cs typeface="+mn-cs"/>
            </a:endParaRPr>
          </a:p>
          <a:p>
            <a:pPr rtl="0"/>
            <a:r>
              <a:rPr lang="fr-CA" sz="1200" b="0" i="0" u="none" strike="noStrike" kern="1200" baseline="0" dirty="0" smtClean="0">
                <a:solidFill>
                  <a:schemeClr val="tx1"/>
                </a:solidFill>
                <a:latin typeface="+mn-lt"/>
                <a:ea typeface="+mn-ea"/>
                <a:cs typeface="+mn-cs"/>
              </a:rPr>
              <a:t>Celles-ci ont été définies selon des critères anatomiques dans les années 80 par ISO et reprise par l’ACGIH dans les années 90.</a:t>
            </a:r>
          </a:p>
          <a:p>
            <a:pPr rtl="0"/>
            <a:endParaRPr lang="fr-CA" sz="1200" b="0" i="0" u="none" strike="noStrike" kern="1200" baseline="0" dirty="0" smtClean="0">
              <a:solidFill>
                <a:schemeClr val="tx1"/>
              </a:solidFill>
              <a:latin typeface="+mn-lt"/>
              <a:ea typeface="+mn-ea"/>
              <a:cs typeface="+mn-cs"/>
            </a:endParaRPr>
          </a:p>
          <a:p>
            <a:pPr rtl="0"/>
            <a:r>
              <a:rPr lang="fr-CA" sz="1200" b="0" i="0" u="none" strike="noStrike" kern="1200" baseline="0" dirty="0" smtClean="0">
                <a:solidFill>
                  <a:schemeClr val="tx1"/>
                </a:solidFill>
                <a:latin typeface="+mn-lt"/>
                <a:ea typeface="+mn-ea"/>
                <a:cs typeface="+mn-cs"/>
              </a:rPr>
              <a:t>Ce classement comprend 3 fractions :</a:t>
            </a:r>
          </a:p>
          <a:p>
            <a:pPr rtl="0"/>
            <a:r>
              <a:rPr lang="fr-CA" sz="1200" b="1" i="0" u="none" strike="noStrike" kern="1200" baseline="0" dirty="0" smtClean="0">
                <a:solidFill>
                  <a:schemeClr val="tx1"/>
                </a:solidFill>
                <a:latin typeface="+mn-lt"/>
                <a:ea typeface="+mn-ea"/>
                <a:cs typeface="+mn-cs"/>
              </a:rPr>
              <a:t>Faction inhalable </a:t>
            </a:r>
            <a:r>
              <a:rPr lang="fr-CA" sz="1200" b="0" i="0" u="none" strike="noStrike" kern="1200" baseline="0" dirty="0" smtClean="0">
                <a:solidFill>
                  <a:schemeClr val="tx1"/>
                </a:solidFill>
                <a:latin typeface="+mn-lt"/>
                <a:ea typeface="+mn-ea"/>
                <a:cs typeface="+mn-cs"/>
              </a:rPr>
              <a:t>qui est susceptible de pénétrer et de se déposer selon la granulométrie dans la totalité des voies respiratoires et  comprend des particules &lt;100 micromètre.</a:t>
            </a:r>
          </a:p>
          <a:p>
            <a:pPr rtl="0"/>
            <a:endParaRPr lang="fr-CA" sz="1200" b="1" i="0" u="none" strike="noStrike" kern="1200" baseline="0" dirty="0" smtClean="0">
              <a:solidFill>
                <a:schemeClr val="tx1"/>
              </a:solidFill>
              <a:latin typeface="+mn-lt"/>
              <a:ea typeface="+mn-ea"/>
              <a:cs typeface="+mn-cs"/>
            </a:endParaRPr>
          </a:p>
          <a:p>
            <a:pPr rtl="0"/>
            <a:r>
              <a:rPr lang="fr-CA" sz="1200" b="1" i="0" u="none" strike="noStrike" kern="1200" baseline="0" dirty="0" smtClean="0">
                <a:solidFill>
                  <a:schemeClr val="tx1"/>
                </a:solidFill>
                <a:latin typeface="+mn-lt"/>
                <a:ea typeface="+mn-ea"/>
                <a:cs typeface="+mn-cs"/>
              </a:rPr>
              <a:t>Fraction thoracique </a:t>
            </a:r>
            <a:r>
              <a:rPr lang="fr-CA" sz="1200" b="0" i="0" u="none" strike="noStrike" kern="1200" baseline="0" dirty="0" smtClean="0">
                <a:solidFill>
                  <a:schemeClr val="tx1"/>
                </a:solidFill>
                <a:latin typeface="+mn-lt"/>
                <a:ea typeface="+mn-ea"/>
                <a:cs typeface="+mn-cs"/>
              </a:rPr>
              <a:t>touche les voies pulmonaires intermédiaires avec des poussières &lt;25.</a:t>
            </a:r>
          </a:p>
          <a:p>
            <a:pPr rtl="0"/>
            <a:endParaRPr lang="fr-CA" sz="1200" b="0" i="0" u="none" strike="noStrike" kern="1200" baseline="0" dirty="0" smtClean="0">
              <a:solidFill>
                <a:schemeClr val="tx1"/>
              </a:solidFill>
              <a:latin typeface="+mn-lt"/>
              <a:ea typeface="+mn-ea"/>
              <a:cs typeface="+mn-cs"/>
            </a:endParaRPr>
          </a:p>
          <a:p>
            <a:pPr rtl="0"/>
            <a:r>
              <a:rPr lang="fr-CA" sz="1200" b="1" i="0" u="none" strike="noStrike" kern="1200" baseline="0" dirty="0" smtClean="0">
                <a:solidFill>
                  <a:schemeClr val="tx1"/>
                </a:solidFill>
                <a:latin typeface="+mn-lt"/>
                <a:ea typeface="+mn-ea"/>
                <a:cs typeface="+mn-cs"/>
              </a:rPr>
              <a:t>Fraction respirable</a:t>
            </a:r>
            <a:r>
              <a:rPr lang="fr-CA" sz="1200" b="0" i="0" u="none" strike="noStrike" kern="1200" baseline="0" dirty="0" smtClean="0">
                <a:solidFill>
                  <a:schemeClr val="tx1"/>
                </a:solidFill>
                <a:latin typeface="+mn-lt"/>
                <a:ea typeface="+mn-ea"/>
                <a:cs typeface="+mn-cs"/>
              </a:rPr>
              <a:t>: pénètre plus profondément dans le système respiratoire et atteint la région alvéolaire avec des particules &lt;10 micromètres.</a:t>
            </a:r>
          </a:p>
          <a:p>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8</a:t>
            </a:fld>
            <a:endParaRPr lang="fr-CA" dirty="0"/>
          </a:p>
        </p:txBody>
      </p:sp>
    </p:spTree>
    <p:extLst>
      <p:ext uri="{BB962C8B-B14F-4D97-AF65-F5344CB8AC3E}">
        <p14:creationId xmlns:p14="http://schemas.microsoft.com/office/powerpoint/2010/main" val="80328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CA" sz="1200" b="1" i="0" u="none" strike="noStrike" kern="1200" baseline="0" dirty="0" smtClean="0">
                <a:solidFill>
                  <a:schemeClr val="tx1"/>
                </a:solidFill>
                <a:latin typeface="+mn-lt"/>
                <a:ea typeface="+mn-ea"/>
                <a:cs typeface="+mn-cs"/>
              </a:rPr>
              <a:t>Effets néfastes</a:t>
            </a:r>
            <a:r>
              <a:rPr lang="fr-CA" sz="1200" b="0" i="0" u="none" strike="noStrike" kern="1200" baseline="0" dirty="0" smtClean="0">
                <a:solidFill>
                  <a:schemeClr val="tx1"/>
                </a:solidFill>
                <a:latin typeface="+mn-lt"/>
                <a:ea typeface="+mn-ea"/>
                <a:cs typeface="+mn-cs"/>
              </a:rPr>
              <a:t> des aérosols sont liés notamment :</a:t>
            </a:r>
          </a:p>
          <a:p>
            <a:pPr marL="171450" indent="-171450" rtl="0">
              <a:buFont typeface="Arial" panose="020B0604020202020204" pitchFamily="34" charset="0"/>
              <a:buChar char="•"/>
            </a:pPr>
            <a:r>
              <a:rPr lang="fr-CA" sz="1200" b="0" i="0" u="none" strike="noStrike" kern="1200" baseline="0" dirty="0" smtClean="0">
                <a:solidFill>
                  <a:schemeClr val="tx1"/>
                </a:solidFill>
                <a:latin typeface="+mn-lt"/>
                <a:ea typeface="+mn-ea"/>
                <a:cs typeface="+mn-cs"/>
              </a:rPr>
              <a:t>Solubilité;</a:t>
            </a:r>
          </a:p>
          <a:p>
            <a:pPr marL="171450" indent="-171450" rtl="0">
              <a:buFont typeface="Arial" panose="020B0604020202020204" pitchFamily="34" charset="0"/>
              <a:buChar char="•"/>
            </a:pPr>
            <a:r>
              <a:rPr lang="fr-CA" sz="1200" b="0" i="0" u="none" strike="noStrike" kern="1200" baseline="0" dirty="0" smtClean="0">
                <a:solidFill>
                  <a:schemeClr val="tx1"/>
                </a:solidFill>
                <a:latin typeface="+mn-lt"/>
                <a:ea typeface="+mn-ea"/>
                <a:cs typeface="+mn-cs"/>
              </a:rPr>
              <a:t>Capacité de pénétration dans le système respiratoire;</a:t>
            </a:r>
          </a:p>
          <a:p>
            <a:pPr marL="171450" indent="-171450" rtl="0">
              <a:buFont typeface="Arial" panose="020B0604020202020204" pitchFamily="34" charset="0"/>
              <a:buChar char="•"/>
            </a:pPr>
            <a:r>
              <a:rPr lang="fr-CA" sz="1200" b="0" i="0" u="none" strike="noStrike" kern="1200" baseline="0" dirty="0" smtClean="0">
                <a:solidFill>
                  <a:schemeClr val="tx1"/>
                </a:solidFill>
                <a:latin typeface="+mn-lt"/>
                <a:ea typeface="+mn-ea"/>
                <a:cs typeface="+mn-cs"/>
              </a:rPr>
              <a:t>Capacité de déposition.</a:t>
            </a:r>
          </a:p>
          <a:p>
            <a:pPr rtl="0"/>
            <a:endParaRPr lang="fr-CA" sz="1200" b="0" i="0" u="none" strike="noStrike" kern="1200" baseline="0" dirty="0" smtClean="0">
              <a:solidFill>
                <a:schemeClr val="tx1"/>
              </a:solidFill>
              <a:latin typeface="+mn-lt"/>
              <a:ea typeface="+mn-ea"/>
              <a:cs typeface="+mn-cs"/>
            </a:endParaRPr>
          </a:p>
          <a:p>
            <a:pPr rtl="0"/>
            <a:r>
              <a:rPr lang="fr-CA" sz="1200" b="1" i="0" u="none" strike="noStrike" kern="1200" baseline="0" dirty="0" smtClean="0">
                <a:solidFill>
                  <a:schemeClr val="tx1"/>
                </a:solidFill>
                <a:latin typeface="+mn-lt"/>
                <a:ea typeface="+mn-ea"/>
                <a:cs typeface="+mn-cs"/>
              </a:rPr>
              <a:t>Directement reliés à la grosseur des particules.</a:t>
            </a:r>
          </a:p>
          <a:p>
            <a:pPr marL="171450" indent="-171450" rtl="0">
              <a:buFont typeface="Arial" panose="020B0604020202020204" pitchFamily="34" charset="0"/>
              <a:buChar char="•"/>
            </a:pPr>
            <a:r>
              <a:rPr lang="fr-CA" sz="1200" b="0" i="0" u="none" strike="noStrike" kern="1200" baseline="0" dirty="0" smtClean="0">
                <a:solidFill>
                  <a:schemeClr val="tx1"/>
                </a:solidFill>
                <a:latin typeface="+mn-lt"/>
                <a:ea typeface="+mn-ea"/>
                <a:cs typeface="+mn-cs"/>
              </a:rPr>
              <a:t>La fraction inhalable inclut la fraction thoracique et la fraction respirable.</a:t>
            </a:r>
            <a:endParaRPr lang="fr-CA" sz="1200" b="1" i="0" u="none" strike="noStrike" kern="1200" baseline="0" dirty="0" smtClean="0">
              <a:solidFill>
                <a:schemeClr val="tx1"/>
              </a:solidFill>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22A92B9D-14D0-4646-82BC-241367E71141}" type="slidenum">
              <a:rPr lang="fr-CA" smtClean="0"/>
              <a:t>9</a:t>
            </a:fld>
            <a:endParaRPr lang="fr-CA" dirty="0"/>
          </a:p>
        </p:txBody>
      </p:sp>
    </p:spTree>
    <p:extLst>
      <p:ext uri="{BB962C8B-B14F-4D97-AF65-F5344CB8AC3E}">
        <p14:creationId xmlns:p14="http://schemas.microsoft.com/office/powerpoint/2010/main" val="255074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descr="Haute de page ondulé "/>
          <p:cNvPicPr>
            <a:picLocks noGrp="1" noChangeAspect="1"/>
          </p:cNvPicPr>
          <p:nvPr isPhoto="1" userDrawn="1"/>
        </p:nvPicPr>
        <p:blipFill>
          <a:blip r:embed="rId2" cstate="print">
            <a:lum/>
            <a:extLst>
              <a:ext uri="{28A0092B-C50C-407E-A947-70E740481C1C}">
                <a14:useLocalDpi xmlns:a14="http://schemas.microsoft.com/office/drawing/2010/main"/>
              </a:ext>
            </a:extLst>
          </a:blip>
          <a:stretch>
            <a:fillRect/>
          </a:stretch>
        </p:blipFill>
        <p:spPr>
          <a:xfrm>
            <a:off x="-4287" y="3712"/>
            <a:ext cx="9144000" cy="1697096"/>
          </a:xfrm>
          <a:prstGeom prst="rect">
            <a:avLst/>
          </a:prstGeom>
          <a:noFill/>
          <a:ln>
            <a:noFill/>
          </a:ln>
        </p:spPr>
      </p:pic>
      <p:pic>
        <p:nvPicPr>
          <p:cNvPr id="7" name="Image 6" descr="Carrés ondulés "/>
          <p:cNvPicPr>
            <a:picLocks noGrp="1" noChangeAspect="1"/>
          </p:cNvPicPr>
          <p:nvPr isPhoto="1" userDrawn="1"/>
        </p:nvPicPr>
        <p:blipFill>
          <a:blip r:embed="rId3" cstate="print">
            <a:lum/>
            <a:extLst>
              <a:ext uri="{28A0092B-C50C-407E-A947-70E740481C1C}">
                <a14:useLocalDpi xmlns:a14="http://schemas.microsoft.com/office/drawing/2010/main"/>
              </a:ext>
            </a:extLst>
          </a:blip>
          <a:stretch>
            <a:fillRect/>
          </a:stretch>
        </p:blipFill>
        <p:spPr>
          <a:xfrm>
            <a:off x="0" y="0"/>
            <a:ext cx="9164874" cy="5805264"/>
          </a:xfrm>
          <a:prstGeom prst="rect">
            <a:avLst/>
          </a:prstGeom>
          <a:noFill/>
          <a:ln>
            <a:noFill/>
          </a:ln>
        </p:spPr>
      </p:pic>
      <p:sp>
        <p:nvSpPr>
          <p:cNvPr id="2" name="Titre 1"/>
          <p:cNvSpPr>
            <a:spLocks noGrp="1"/>
          </p:cNvSpPr>
          <p:nvPr>
            <p:ph type="ctrTitle"/>
          </p:nvPr>
        </p:nvSpPr>
        <p:spPr>
          <a:xfrm>
            <a:off x="2052000" y="1918800"/>
            <a:ext cx="6624000" cy="3816000"/>
          </a:xfrm>
        </p:spPr>
        <p:txBody>
          <a:bodyPr/>
          <a:lstStyle>
            <a:lvl1pPr marL="0" marR="0" indent="0" algn="l" defTabSz="914400" rtl="0" eaLnBrk="1" fontAlgn="auto" latinLnBrk="0" hangingPunct="1">
              <a:lnSpc>
                <a:spcPct val="100000"/>
              </a:lnSpc>
              <a:spcBef>
                <a:spcPts val="0"/>
              </a:spcBef>
              <a:spcAft>
                <a:spcPts val="0"/>
              </a:spcAft>
              <a:tabLst/>
              <a:defRPr baseline="0">
                <a:latin typeface="Arial Narrow" panose="020B0606020202030204" pitchFamily="34" charset="0"/>
              </a:defRPr>
            </a:lvl1pPr>
          </a:lstStyle>
          <a:p>
            <a:pPr marL="0" marR="0" lvl="0" indent="0" defTabSz="914400" rtl="0" eaLnBrk="1" fontAlgn="auto" latinLnBrk="0" hangingPunct="1">
              <a:lnSpc>
                <a:spcPct val="100000"/>
              </a:lnSpc>
              <a:spcBef>
                <a:spcPts val="0"/>
              </a:spcBef>
              <a:spcAft>
                <a:spcPts val="0"/>
              </a:spcAft>
              <a:tabLst/>
              <a:defRPr/>
            </a:pPr>
            <a:endParaRPr kumimoji="0" lang="fr-CA" sz="1200" b="0" i="0" u="none" strike="noStrike" kern="1200" cap="none" spc="0" normalizeH="0" baseline="0" noProof="0" dirty="0">
              <a:ln>
                <a:noFill/>
              </a:ln>
              <a:solidFill>
                <a:prstClr val="black"/>
              </a:solidFill>
              <a:effectLst/>
              <a:uLnTx/>
              <a:uFillTx/>
              <a:latin typeface="Times New Roman"/>
              <a:ea typeface="MS Mincho"/>
              <a:cs typeface="+mn-cs"/>
            </a:endParaRPr>
          </a:p>
        </p:txBody>
      </p:sp>
      <p:pic>
        <p:nvPicPr>
          <p:cNvPr id="9"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4001" t="13623" r="3779" b="16668"/>
          <a:stretch/>
        </p:blipFill>
        <p:spPr bwMode="auto">
          <a:xfrm>
            <a:off x="5920518" y="5949280"/>
            <a:ext cx="2899954" cy="773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77914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lvl1pPr>
              <a:defRPr baseline="0">
                <a:latin typeface="Arial Narrow" panose="020B0606020202030204" pitchFamily="34" charset="0"/>
              </a:defRPr>
            </a:lvl1pPr>
            <a:lvl2pPr>
              <a:defRPr baseline="0">
                <a:latin typeface="Arial Narrow" panose="020B0606020202030204" pitchFamily="34" charset="0"/>
              </a:defRPr>
            </a:lvl2pPr>
            <a:lvl3pPr>
              <a:defRPr baseline="0">
                <a:latin typeface="Arial Narrow" panose="020B0606020202030204" pitchFamily="34" charset="0"/>
              </a:defRPr>
            </a:lvl3pPr>
            <a:lvl4pPr>
              <a:defRPr baseline="0">
                <a:latin typeface="Arial Narrow" panose="020B0606020202030204" pitchFamily="34" charset="0"/>
              </a:defRPr>
            </a:lvl4pPr>
            <a:lvl5pPr>
              <a:defRPr baseline="0">
                <a:latin typeface="Arial Narrow" panose="020B0606020202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10"/>
          </p:nvPr>
        </p:nvSpPr>
        <p:spPr/>
        <p:txBody>
          <a:bodyPr/>
          <a:lstStyle/>
          <a:p>
            <a:fld id="{0409E7A8-AE27-496F-9517-6B8F9346EB31}" type="datetime1">
              <a:rPr lang="fr-CA" smtClean="0"/>
              <a:t>2019-11-04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99DADCF7-6B60-4899-8B0A-38F0FFA7867B}" type="slidenum">
              <a:rPr lang="fr-CA" smtClean="0"/>
              <a:t>‹N°›</a:t>
            </a:fld>
            <a:endParaRPr lang="fr-CA" dirty="0"/>
          </a:p>
        </p:txBody>
      </p:sp>
    </p:spTree>
    <p:extLst>
      <p:ext uri="{BB962C8B-B14F-4D97-AF65-F5344CB8AC3E}">
        <p14:creationId xmlns:p14="http://schemas.microsoft.com/office/powerpoint/2010/main" val="304686567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lvl1pPr>
              <a:defRPr baseline="0">
                <a:latin typeface="Arial Narrow" panose="020B0606020202030204" pitchFamily="34" charset="0"/>
              </a:defRPr>
            </a:lvl1pPr>
            <a:lvl2pPr>
              <a:defRPr baseline="0">
                <a:latin typeface="Arial Narrow" panose="020B0606020202030204" pitchFamily="34" charset="0"/>
              </a:defRPr>
            </a:lvl2pPr>
            <a:lvl3pPr>
              <a:defRPr baseline="0">
                <a:latin typeface="Arial Narrow" panose="020B0606020202030204" pitchFamily="34" charset="0"/>
              </a:defRPr>
            </a:lvl3pPr>
            <a:lvl4pPr>
              <a:defRPr baseline="0">
                <a:latin typeface="Arial Narrow" panose="020B0606020202030204" pitchFamily="34" charset="0"/>
              </a:defRPr>
            </a:lvl4pPr>
            <a:lvl5pPr>
              <a:defRPr baseline="0">
                <a:latin typeface="Arial Narrow" panose="020B0606020202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10"/>
          </p:nvPr>
        </p:nvSpPr>
        <p:spPr/>
        <p:txBody>
          <a:bodyPr/>
          <a:lstStyle/>
          <a:p>
            <a:fld id="{DED0C704-0B5D-47DF-958B-888E0BC7B0E4}" type="datetime1">
              <a:rPr lang="fr-CA" smtClean="0"/>
              <a:t>2019-11-04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99DADCF7-6B60-4899-8B0A-38F0FFA7867B}" type="slidenum">
              <a:rPr lang="fr-CA" smtClean="0"/>
              <a:t>‹N°›</a:t>
            </a:fld>
            <a:endParaRPr lang="fr-CA" dirty="0"/>
          </a:p>
        </p:txBody>
      </p:sp>
    </p:spTree>
    <p:extLst>
      <p:ext uri="{BB962C8B-B14F-4D97-AF65-F5344CB8AC3E}">
        <p14:creationId xmlns:p14="http://schemas.microsoft.com/office/powerpoint/2010/main" val="1690977336"/>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tableau">
    <p:spTree>
      <p:nvGrpSpPr>
        <p:cNvPr id="1" name=""/>
        <p:cNvGrpSpPr/>
        <p:nvPr/>
      </p:nvGrpSpPr>
      <p:grpSpPr>
        <a:xfrm>
          <a:off x="0" y="0"/>
          <a:ext cx="0" cy="0"/>
          <a:chOff x="0" y="0"/>
          <a:chExt cx="0" cy="0"/>
        </a:xfrm>
      </p:grpSpPr>
      <p:sp>
        <p:nvSpPr>
          <p:cNvPr id="3" name="Espace réservé du tableau 2"/>
          <p:cNvSpPr>
            <a:spLocks noGrp="1"/>
          </p:cNvSpPr>
          <p:nvPr>
            <p:ph type="tbl" idx="1"/>
          </p:nvPr>
        </p:nvSpPr>
        <p:spPr>
          <a:xfrm>
            <a:off x="485775" y="1647825"/>
            <a:ext cx="8253276" cy="4818289"/>
          </a:xfrm>
        </p:spPr>
        <p:txBody>
          <a:bodyPr/>
          <a:lstStyle/>
          <a:p>
            <a:pPr lvl="0"/>
            <a:r>
              <a:rPr lang="fr-FR" noProof="0" dirty="0"/>
              <a:t>Cliquez sur l'icône pour ajouter un tableau</a:t>
            </a:r>
            <a:endParaRPr lang="fr-CA" noProof="0" dirty="0"/>
          </a:p>
        </p:txBody>
      </p:sp>
      <p:sp>
        <p:nvSpPr>
          <p:cNvPr id="6" name="Titre 1"/>
          <p:cNvSpPr>
            <a:spLocks noGrp="1"/>
          </p:cNvSpPr>
          <p:nvPr>
            <p:ph type="title"/>
          </p:nvPr>
        </p:nvSpPr>
        <p:spPr>
          <a:xfrm>
            <a:off x="143691" y="143691"/>
            <a:ext cx="8856618" cy="1240972"/>
          </a:xfrm>
        </p:spPr>
        <p:txBody>
          <a:bodyPr/>
          <a:lstStyle/>
          <a:p>
            <a:r>
              <a:rPr lang="fr-FR"/>
              <a:t>Modifiez le style du titre</a:t>
            </a:r>
            <a:endParaRPr lang="fr-CA"/>
          </a:p>
        </p:txBody>
      </p:sp>
    </p:spTree>
    <p:extLst>
      <p:ext uri="{BB962C8B-B14F-4D97-AF65-F5344CB8AC3E}">
        <p14:creationId xmlns:p14="http://schemas.microsoft.com/office/powerpoint/2010/main" val="275304274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6AC7DD20-3050-47EA-8B28-399AA0E70EE3}" type="datetimeFigureOut">
              <a:rPr lang="fr-CA" smtClean="0"/>
              <a:t>2019-11-04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EA361AEE-727D-44E2-A4F9-04DD1ADB8E01}" type="slidenum">
              <a:rPr lang="fr-CA" smtClean="0"/>
              <a:t>‹N°›</a:t>
            </a:fld>
            <a:endParaRPr lang="fr-CA" dirty="0"/>
          </a:p>
        </p:txBody>
      </p:sp>
    </p:spTree>
    <p:extLst>
      <p:ext uri="{BB962C8B-B14F-4D97-AF65-F5344CB8AC3E}">
        <p14:creationId xmlns:p14="http://schemas.microsoft.com/office/powerpoint/2010/main" val="17432650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6AC7DD20-3050-47EA-8B28-399AA0E70EE3}" type="datetimeFigureOut">
              <a:rPr lang="fr-CA" smtClean="0"/>
              <a:t>2019-11-04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EA361AEE-727D-44E2-A4F9-04DD1ADB8E01}" type="slidenum">
              <a:rPr lang="fr-CA" smtClean="0"/>
              <a:t>‹N°›</a:t>
            </a:fld>
            <a:endParaRPr lang="fr-CA" dirty="0"/>
          </a:p>
        </p:txBody>
      </p:sp>
    </p:spTree>
    <p:extLst>
      <p:ext uri="{BB962C8B-B14F-4D97-AF65-F5344CB8AC3E}">
        <p14:creationId xmlns:p14="http://schemas.microsoft.com/office/powerpoint/2010/main" val="114012893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AC7DD20-3050-47EA-8B28-399AA0E70EE3}" type="datetimeFigureOut">
              <a:rPr lang="fr-CA" smtClean="0"/>
              <a:t>2019-11-04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EA361AEE-727D-44E2-A4F9-04DD1ADB8E01}" type="slidenum">
              <a:rPr lang="fr-CA" smtClean="0"/>
              <a:t>‹N°›</a:t>
            </a:fld>
            <a:endParaRPr lang="fr-CA" dirty="0"/>
          </a:p>
        </p:txBody>
      </p:sp>
    </p:spTree>
    <p:extLst>
      <p:ext uri="{BB962C8B-B14F-4D97-AF65-F5344CB8AC3E}">
        <p14:creationId xmlns:p14="http://schemas.microsoft.com/office/powerpoint/2010/main" val="33287184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6AC7DD20-3050-47EA-8B28-399AA0E70EE3}" type="datetimeFigureOut">
              <a:rPr lang="fr-CA" smtClean="0"/>
              <a:t>2019-11-04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EA361AEE-727D-44E2-A4F9-04DD1ADB8E01}" type="slidenum">
              <a:rPr lang="fr-CA" smtClean="0"/>
              <a:t>‹N°›</a:t>
            </a:fld>
            <a:endParaRPr lang="fr-CA" dirty="0"/>
          </a:p>
        </p:txBody>
      </p:sp>
    </p:spTree>
    <p:extLst>
      <p:ext uri="{BB962C8B-B14F-4D97-AF65-F5344CB8AC3E}">
        <p14:creationId xmlns:p14="http://schemas.microsoft.com/office/powerpoint/2010/main" val="246332280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6AC7DD20-3050-47EA-8B28-399AA0E70EE3}" type="datetimeFigureOut">
              <a:rPr lang="fr-CA" smtClean="0"/>
              <a:t>2019-11-04</a:t>
            </a:fld>
            <a:endParaRPr lang="fr-CA" dirty="0"/>
          </a:p>
        </p:txBody>
      </p:sp>
      <p:sp>
        <p:nvSpPr>
          <p:cNvPr id="8" name="Espace réservé du pied de page 7"/>
          <p:cNvSpPr>
            <a:spLocks noGrp="1"/>
          </p:cNvSpPr>
          <p:nvPr>
            <p:ph type="ftr" sz="quarter" idx="11"/>
          </p:nvPr>
        </p:nvSpPr>
        <p:spPr/>
        <p:txBody>
          <a:bodyPr/>
          <a:lstStyle/>
          <a:p>
            <a:endParaRPr lang="fr-CA" dirty="0"/>
          </a:p>
        </p:txBody>
      </p:sp>
      <p:sp>
        <p:nvSpPr>
          <p:cNvPr id="9" name="Espace réservé du numéro de diapositive 8"/>
          <p:cNvSpPr>
            <a:spLocks noGrp="1"/>
          </p:cNvSpPr>
          <p:nvPr>
            <p:ph type="sldNum" sz="quarter" idx="12"/>
          </p:nvPr>
        </p:nvSpPr>
        <p:spPr/>
        <p:txBody>
          <a:bodyPr/>
          <a:lstStyle/>
          <a:p>
            <a:fld id="{EA361AEE-727D-44E2-A4F9-04DD1ADB8E01}" type="slidenum">
              <a:rPr lang="fr-CA" smtClean="0"/>
              <a:t>‹N°›</a:t>
            </a:fld>
            <a:endParaRPr lang="fr-CA" dirty="0"/>
          </a:p>
        </p:txBody>
      </p:sp>
    </p:spTree>
    <p:extLst>
      <p:ext uri="{BB962C8B-B14F-4D97-AF65-F5344CB8AC3E}">
        <p14:creationId xmlns:p14="http://schemas.microsoft.com/office/powerpoint/2010/main" val="267556990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6AC7DD20-3050-47EA-8B28-399AA0E70EE3}" type="datetimeFigureOut">
              <a:rPr lang="fr-CA" smtClean="0"/>
              <a:t>2019-11-04</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EA361AEE-727D-44E2-A4F9-04DD1ADB8E01}" type="slidenum">
              <a:rPr lang="fr-CA" smtClean="0"/>
              <a:t>‹N°›</a:t>
            </a:fld>
            <a:endParaRPr lang="fr-CA" dirty="0"/>
          </a:p>
        </p:txBody>
      </p:sp>
    </p:spTree>
    <p:extLst>
      <p:ext uri="{BB962C8B-B14F-4D97-AF65-F5344CB8AC3E}">
        <p14:creationId xmlns:p14="http://schemas.microsoft.com/office/powerpoint/2010/main" val="369059089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AC7DD20-3050-47EA-8B28-399AA0E70EE3}" type="datetimeFigureOut">
              <a:rPr lang="fr-CA" smtClean="0"/>
              <a:t>2019-11-04</a:t>
            </a:fld>
            <a:endParaRPr lang="fr-CA" dirty="0"/>
          </a:p>
        </p:txBody>
      </p:sp>
      <p:sp>
        <p:nvSpPr>
          <p:cNvPr id="3" name="Espace réservé du pied de page 2"/>
          <p:cNvSpPr>
            <a:spLocks noGrp="1"/>
          </p:cNvSpPr>
          <p:nvPr>
            <p:ph type="ftr" sz="quarter" idx="11"/>
          </p:nvPr>
        </p:nvSpPr>
        <p:spPr/>
        <p:txBody>
          <a:bodyPr/>
          <a:lstStyle/>
          <a:p>
            <a:endParaRPr lang="fr-CA" dirty="0"/>
          </a:p>
        </p:txBody>
      </p:sp>
      <p:sp>
        <p:nvSpPr>
          <p:cNvPr id="4" name="Espace réservé du numéro de diapositive 3"/>
          <p:cNvSpPr>
            <a:spLocks noGrp="1"/>
          </p:cNvSpPr>
          <p:nvPr>
            <p:ph type="sldNum" sz="quarter" idx="12"/>
          </p:nvPr>
        </p:nvSpPr>
        <p:spPr/>
        <p:txBody>
          <a:bodyPr/>
          <a:lstStyle/>
          <a:p>
            <a:fld id="{EA361AEE-727D-44E2-A4F9-04DD1ADB8E01}" type="slidenum">
              <a:rPr lang="fr-CA" smtClean="0"/>
              <a:t>‹N°›</a:t>
            </a:fld>
            <a:endParaRPr lang="fr-CA" dirty="0"/>
          </a:p>
        </p:txBody>
      </p:sp>
    </p:spTree>
    <p:extLst>
      <p:ext uri="{BB962C8B-B14F-4D97-AF65-F5344CB8AC3E}">
        <p14:creationId xmlns:p14="http://schemas.microsoft.com/office/powerpoint/2010/main" val="327316098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endParaRPr lang="fr-CA" dirty="0"/>
          </a:p>
        </p:txBody>
      </p:sp>
      <p:sp>
        <p:nvSpPr>
          <p:cNvPr id="3" name="Espace réservé du contenu 2"/>
          <p:cNvSpPr>
            <a:spLocks noGrp="1"/>
          </p:cNvSpPr>
          <p:nvPr>
            <p:ph idx="1"/>
          </p:nvPr>
        </p:nvSpPr>
        <p:spPr/>
        <p:txBody>
          <a:bodyPr/>
          <a:lstStyle>
            <a:lvl1pPr>
              <a:defRPr baseline="0">
                <a:latin typeface="Arial Narrow" panose="020B0606020202030204" pitchFamily="34" charset="0"/>
              </a:defRPr>
            </a:lvl1pPr>
            <a:lvl2pPr>
              <a:defRPr baseline="0">
                <a:latin typeface="Arial Narrow" panose="020B0606020202030204" pitchFamily="34" charset="0"/>
              </a:defRPr>
            </a:lvl2pPr>
            <a:lvl3pPr>
              <a:defRPr baseline="0">
                <a:latin typeface="Arial Narrow" panose="020B0606020202030204" pitchFamily="34" charset="0"/>
              </a:defRPr>
            </a:lvl3pPr>
            <a:lvl4pPr>
              <a:defRPr baseline="0">
                <a:latin typeface="Arial Narrow" panose="020B0606020202030204" pitchFamily="34" charset="0"/>
              </a:defRPr>
            </a:lvl4pPr>
            <a:lvl5pPr>
              <a:defRPr baseline="0">
                <a:latin typeface="Arial Narrow" panose="020B0606020202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10"/>
          </p:nvPr>
        </p:nvSpPr>
        <p:spPr/>
        <p:txBody>
          <a:bodyPr/>
          <a:lstStyle/>
          <a:p>
            <a:fld id="{98F97CB4-7D35-46F5-AA69-1E83EA63AAFF}" type="datetime1">
              <a:rPr lang="fr-CA" smtClean="0"/>
              <a:t>2019-11-04</a:t>
            </a:fld>
            <a:endParaRPr lang="fr-CA" dirty="0"/>
          </a:p>
        </p:txBody>
      </p:sp>
      <p:sp>
        <p:nvSpPr>
          <p:cNvPr id="6" name="Espace réservé du numéro de diapositive 5"/>
          <p:cNvSpPr>
            <a:spLocks noGrp="1"/>
          </p:cNvSpPr>
          <p:nvPr>
            <p:ph type="sldNum" sz="quarter" idx="12"/>
          </p:nvPr>
        </p:nvSpPr>
        <p:spPr/>
        <p:txBody>
          <a:bodyPr/>
          <a:lstStyle/>
          <a:p>
            <a:fld id="{99DADCF7-6B60-4899-8B0A-38F0FFA7867B}" type="slidenum">
              <a:rPr lang="fr-CA" smtClean="0"/>
              <a:t>‹N°›</a:t>
            </a:fld>
            <a:endParaRPr lang="fr-CA" dirty="0"/>
          </a:p>
        </p:txBody>
      </p:sp>
      <p:sp>
        <p:nvSpPr>
          <p:cNvPr id="5" name="Espace réservé du pied de page 4"/>
          <p:cNvSpPr>
            <a:spLocks noGrp="1"/>
          </p:cNvSpPr>
          <p:nvPr>
            <p:ph type="ftr" sz="quarter" idx="11"/>
          </p:nvPr>
        </p:nvSpPr>
        <p:spPr/>
        <p:txBody>
          <a:bodyPr/>
          <a:lstStyle>
            <a:lvl1pPr>
              <a:defRPr>
                <a:solidFill>
                  <a:srgbClr val="FF0000"/>
                </a:solidFill>
              </a:defRPr>
            </a:lvl1pPr>
          </a:lstStyle>
          <a:p>
            <a:r>
              <a:rPr lang="fr-CA" dirty="0" smtClean="0"/>
              <a:t>Dernière version:  mars 2019</a:t>
            </a:r>
            <a:endParaRPr lang="fr-CA" dirty="0"/>
          </a:p>
        </p:txBody>
      </p:sp>
    </p:spTree>
    <p:extLst>
      <p:ext uri="{BB962C8B-B14F-4D97-AF65-F5344CB8AC3E}">
        <p14:creationId xmlns:p14="http://schemas.microsoft.com/office/powerpoint/2010/main" val="1788383673"/>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AC7DD20-3050-47EA-8B28-399AA0E70EE3}" type="datetimeFigureOut">
              <a:rPr lang="fr-CA" smtClean="0"/>
              <a:t>2019-11-04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EA361AEE-727D-44E2-A4F9-04DD1ADB8E01}" type="slidenum">
              <a:rPr lang="fr-CA" smtClean="0"/>
              <a:t>‹N°›</a:t>
            </a:fld>
            <a:endParaRPr lang="fr-CA" dirty="0"/>
          </a:p>
        </p:txBody>
      </p:sp>
    </p:spTree>
    <p:extLst>
      <p:ext uri="{BB962C8B-B14F-4D97-AF65-F5344CB8AC3E}">
        <p14:creationId xmlns:p14="http://schemas.microsoft.com/office/powerpoint/2010/main" val="2491730417"/>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AC7DD20-3050-47EA-8B28-399AA0E70EE3}" type="datetimeFigureOut">
              <a:rPr lang="fr-CA" smtClean="0"/>
              <a:t>2019-11-04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EA361AEE-727D-44E2-A4F9-04DD1ADB8E01}" type="slidenum">
              <a:rPr lang="fr-CA" smtClean="0"/>
              <a:t>‹N°›</a:t>
            </a:fld>
            <a:endParaRPr lang="fr-CA" dirty="0"/>
          </a:p>
        </p:txBody>
      </p:sp>
    </p:spTree>
    <p:extLst>
      <p:ext uri="{BB962C8B-B14F-4D97-AF65-F5344CB8AC3E}">
        <p14:creationId xmlns:p14="http://schemas.microsoft.com/office/powerpoint/2010/main" val="385887285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6AC7DD20-3050-47EA-8B28-399AA0E70EE3}" type="datetimeFigureOut">
              <a:rPr lang="fr-CA" smtClean="0"/>
              <a:t>2019-11-04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EA361AEE-727D-44E2-A4F9-04DD1ADB8E01}" type="slidenum">
              <a:rPr lang="fr-CA" smtClean="0"/>
              <a:t>‹N°›</a:t>
            </a:fld>
            <a:endParaRPr lang="fr-CA" dirty="0"/>
          </a:p>
        </p:txBody>
      </p:sp>
    </p:spTree>
    <p:extLst>
      <p:ext uri="{BB962C8B-B14F-4D97-AF65-F5344CB8AC3E}">
        <p14:creationId xmlns:p14="http://schemas.microsoft.com/office/powerpoint/2010/main" val="2570315763"/>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6AC7DD20-3050-47EA-8B28-399AA0E70EE3}" type="datetimeFigureOut">
              <a:rPr lang="fr-CA" smtClean="0"/>
              <a:t>2019-11-04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EA361AEE-727D-44E2-A4F9-04DD1ADB8E01}" type="slidenum">
              <a:rPr lang="fr-CA" smtClean="0"/>
              <a:t>‹N°›</a:t>
            </a:fld>
            <a:endParaRPr lang="fr-CA" dirty="0"/>
          </a:p>
        </p:txBody>
      </p:sp>
    </p:spTree>
    <p:extLst>
      <p:ext uri="{BB962C8B-B14F-4D97-AF65-F5344CB8AC3E}">
        <p14:creationId xmlns:p14="http://schemas.microsoft.com/office/powerpoint/2010/main" val="3946101445"/>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FB6DFE1A-CB94-4181-A12A-3C3C66E094F6}" type="datetimeFigureOut">
              <a:rPr lang="fr-CA" smtClean="0"/>
              <a:t>2019-11-04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069CCA09-AFA4-4066-AE87-182F2952F6EA}" type="slidenum">
              <a:rPr lang="fr-CA" smtClean="0"/>
              <a:t>‹N°›</a:t>
            </a:fld>
            <a:endParaRPr lang="fr-CA" dirty="0"/>
          </a:p>
        </p:txBody>
      </p:sp>
    </p:spTree>
    <p:extLst>
      <p:ext uri="{BB962C8B-B14F-4D97-AF65-F5344CB8AC3E}">
        <p14:creationId xmlns:p14="http://schemas.microsoft.com/office/powerpoint/2010/main" val="2083509687"/>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FB6DFE1A-CB94-4181-A12A-3C3C66E094F6}" type="datetimeFigureOut">
              <a:rPr lang="fr-CA" smtClean="0"/>
              <a:t>2019-11-04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069CCA09-AFA4-4066-AE87-182F2952F6EA}" type="slidenum">
              <a:rPr lang="fr-CA" smtClean="0"/>
              <a:t>‹N°›</a:t>
            </a:fld>
            <a:endParaRPr lang="fr-CA" dirty="0"/>
          </a:p>
        </p:txBody>
      </p:sp>
    </p:spTree>
    <p:extLst>
      <p:ext uri="{BB962C8B-B14F-4D97-AF65-F5344CB8AC3E}">
        <p14:creationId xmlns:p14="http://schemas.microsoft.com/office/powerpoint/2010/main" val="1589471098"/>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B6DFE1A-CB94-4181-A12A-3C3C66E094F6}" type="datetimeFigureOut">
              <a:rPr lang="fr-CA" smtClean="0"/>
              <a:t>2019-11-04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069CCA09-AFA4-4066-AE87-182F2952F6EA}" type="slidenum">
              <a:rPr lang="fr-CA" smtClean="0"/>
              <a:t>‹N°›</a:t>
            </a:fld>
            <a:endParaRPr lang="fr-CA" dirty="0"/>
          </a:p>
        </p:txBody>
      </p:sp>
    </p:spTree>
    <p:extLst>
      <p:ext uri="{BB962C8B-B14F-4D97-AF65-F5344CB8AC3E}">
        <p14:creationId xmlns:p14="http://schemas.microsoft.com/office/powerpoint/2010/main" val="916482569"/>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FB6DFE1A-CB94-4181-A12A-3C3C66E094F6}" type="datetimeFigureOut">
              <a:rPr lang="fr-CA" smtClean="0"/>
              <a:t>2019-11-04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069CCA09-AFA4-4066-AE87-182F2952F6EA}" type="slidenum">
              <a:rPr lang="fr-CA" smtClean="0"/>
              <a:t>‹N°›</a:t>
            </a:fld>
            <a:endParaRPr lang="fr-CA" dirty="0"/>
          </a:p>
        </p:txBody>
      </p:sp>
    </p:spTree>
    <p:extLst>
      <p:ext uri="{BB962C8B-B14F-4D97-AF65-F5344CB8AC3E}">
        <p14:creationId xmlns:p14="http://schemas.microsoft.com/office/powerpoint/2010/main" val="2195856573"/>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FB6DFE1A-CB94-4181-A12A-3C3C66E094F6}" type="datetimeFigureOut">
              <a:rPr lang="fr-CA" smtClean="0"/>
              <a:t>2019-11-04</a:t>
            </a:fld>
            <a:endParaRPr lang="fr-CA" dirty="0"/>
          </a:p>
        </p:txBody>
      </p:sp>
      <p:sp>
        <p:nvSpPr>
          <p:cNvPr id="8" name="Espace réservé du pied de page 7"/>
          <p:cNvSpPr>
            <a:spLocks noGrp="1"/>
          </p:cNvSpPr>
          <p:nvPr>
            <p:ph type="ftr" sz="quarter" idx="11"/>
          </p:nvPr>
        </p:nvSpPr>
        <p:spPr/>
        <p:txBody>
          <a:bodyPr/>
          <a:lstStyle/>
          <a:p>
            <a:endParaRPr lang="fr-CA" dirty="0"/>
          </a:p>
        </p:txBody>
      </p:sp>
      <p:sp>
        <p:nvSpPr>
          <p:cNvPr id="9" name="Espace réservé du numéro de diapositive 8"/>
          <p:cNvSpPr>
            <a:spLocks noGrp="1"/>
          </p:cNvSpPr>
          <p:nvPr>
            <p:ph type="sldNum" sz="quarter" idx="12"/>
          </p:nvPr>
        </p:nvSpPr>
        <p:spPr/>
        <p:txBody>
          <a:bodyPr/>
          <a:lstStyle/>
          <a:p>
            <a:fld id="{069CCA09-AFA4-4066-AE87-182F2952F6EA}" type="slidenum">
              <a:rPr lang="fr-CA" smtClean="0"/>
              <a:t>‹N°›</a:t>
            </a:fld>
            <a:endParaRPr lang="fr-CA" dirty="0"/>
          </a:p>
        </p:txBody>
      </p:sp>
    </p:spTree>
    <p:extLst>
      <p:ext uri="{BB962C8B-B14F-4D97-AF65-F5344CB8AC3E}">
        <p14:creationId xmlns:p14="http://schemas.microsoft.com/office/powerpoint/2010/main" val="495098522"/>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FB6DFE1A-CB94-4181-A12A-3C3C66E094F6}" type="datetimeFigureOut">
              <a:rPr lang="fr-CA" smtClean="0"/>
              <a:t>2019-11-04</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069CCA09-AFA4-4066-AE87-182F2952F6EA}" type="slidenum">
              <a:rPr lang="fr-CA" smtClean="0"/>
              <a:t>‹N°›</a:t>
            </a:fld>
            <a:endParaRPr lang="fr-CA" dirty="0"/>
          </a:p>
        </p:txBody>
      </p:sp>
    </p:spTree>
    <p:extLst>
      <p:ext uri="{BB962C8B-B14F-4D97-AF65-F5344CB8AC3E}">
        <p14:creationId xmlns:p14="http://schemas.microsoft.com/office/powerpoint/2010/main" val="296619209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a:t>Modifiez le style du titre</a:t>
            </a:r>
            <a:endParaRPr lang="fr-CA"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3178E162-44FD-49A1-BCE2-A4F9D75948FF}" type="datetime1">
              <a:rPr lang="fr-CA" smtClean="0"/>
              <a:t>2019-11-04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99DADCF7-6B60-4899-8B0A-38F0FFA7867B}" type="slidenum">
              <a:rPr lang="fr-CA" smtClean="0"/>
              <a:t>‹N°›</a:t>
            </a:fld>
            <a:endParaRPr lang="fr-CA" dirty="0"/>
          </a:p>
        </p:txBody>
      </p:sp>
    </p:spTree>
    <p:extLst>
      <p:ext uri="{BB962C8B-B14F-4D97-AF65-F5344CB8AC3E}">
        <p14:creationId xmlns:p14="http://schemas.microsoft.com/office/powerpoint/2010/main" val="3471081112"/>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6DFE1A-CB94-4181-A12A-3C3C66E094F6}" type="datetimeFigureOut">
              <a:rPr lang="fr-CA" smtClean="0"/>
              <a:t>2019-11-04</a:t>
            </a:fld>
            <a:endParaRPr lang="fr-CA" dirty="0"/>
          </a:p>
        </p:txBody>
      </p:sp>
      <p:sp>
        <p:nvSpPr>
          <p:cNvPr id="3" name="Espace réservé du pied de page 2"/>
          <p:cNvSpPr>
            <a:spLocks noGrp="1"/>
          </p:cNvSpPr>
          <p:nvPr>
            <p:ph type="ftr" sz="quarter" idx="11"/>
          </p:nvPr>
        </p:nvSpPr>
        <p:spPr/>
        <p:txBody>
          <a:bodyPr/>
          <a:lstStyle/>
          <a:p>
            <a:endParaRPr lang="fr-CA" dirty="0"/>
          </a:p>
        </p:txBody>
      </p:sp>
      <p:sp>
        <p:nvSpPr>
          <p:cNvPr id="4" name="Espace réservé du numéro de diapositive 3"/>
          <p:cNvSpPr>
            <a:spLocks noGrp="1"/>
          </p:cNvSpPr>
          <p:nvPr>
            <p:ph type="sldNum" sz="quarter" idx="12"/>
          </p:nvPr>
        </p:nvSpPr>
        <p:spPr/>
        <p:txBody>
          <a:bodyPr/>
          <a:lstStyle/>
          <a:p>
            <a:fld id="{069CCA09-AFA4-4066-AE87-182F2952F6EA}" type="slidenum">
              <a:rPr lang="fr-CA" smtClean="0"/>
              <a:t>‹N°›</a:t>
            </a:fld>
            <a:endParaRPr lang="fr-CA" dirty="0"/>
          </a:p>
        </p:txBody>
      </p:sp>
    </p:spTree>
    <p:extLst>
      <p:ext uri="{BB962C8B-B14F-4D97-AF65-F5344CB8AC3E}">
        <p14:creationId xmlns:p14="http://schemas.microsoft.com/office/powerpoint/2010/main" val="4171386674"/>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B6DFE1A-CB94-4181-A12A-3C3C66E094F6}" type="datetimeFigureOut">
              <a:rPr lang="fr-CA" smtClean="0"/>
              <a:t>2019-11-04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069CCA09-AFA4-4066-AE87-182F2952F6EA}" type="slidenum">
              <a:rPr lang="fr-CA" smtClean="0"/>
              <a:t>‹N°›</a:t>
            </a:fld>
            <a:endParaRPr lang="fr-CA" dirty="0"/>
          </a:p>
        </p:txBody>
      </p:sp>
    </p:spTree>
    <p:extLst>
      <p:ext uri="{BB962C8B-B14F-4D97-AF65-F5344CB8AC3E}">
        <p14:creationId xmlns:p14="http://schemas.microsoft.com/office/powerpoint/2010/main" val="570009858"/>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B6DFE1A-CB94-4181-A12A-3C3C66E094F6}" type="datetimeFigureOut">
              <a:rPr lang="fr-CA" smtClean="0"/>
              <a:t>2019-11-04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069CCA09-AFA4-4066-AE87-182F2952F6EA}" type="slidenum">
              <a:rPr lang="fr-CA" smtClean="0"/>
              <a:t>‹N°›</a:t>
            </a:fld>
            <a:endParaRPr lang="fr-CA" dirty="0"/>
          </a:p>
        </p:txBody>
      </p:sp>
    </p:spTree>
    <p:extLst>
      <p:ext uri="{BB962C8B-B14F-4D97-AF65-F5344CB8AC3E}">
        <p14:creationId xmlns:p14="http://schemas.microsoft.com/office/powerpoint/2010/main" val="514216271"/>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FB6DFE1A-CB94-4181-A12A-3C3C66E094F6}" type="datetimeFigureOut">
              <a:rPr lang="fr-CA" smtClean="0"/>
              <a:t>2019-11-04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069CCA09-AFA4-4066-AE87-182F2952F6EA}" type="slidenum">
              <a:rPr lang="fr-CA" smtClean="0"/>
              <a:t>‹N°›</a:t>
            </a:fld>
            <a:endParaRPr lang="fr-CA" dirty="0"/>
          </a:p>
        </p:txBody>
      </p:sp>
    </p:spTree>
    <p:extLst>
      <p:ext uri="{BB962C8B-B14F-4D97-AF65-F5344CB8AC3E}">
        <p14:creationId xmlns:p14="http://schemas.microsoft.com/office/powerpoint/2010/main" val="4029633181"/>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FB6DFE1A-CB94-4181-A12A-3C3C66E094F6}" type="datetimeFigureOut">
              <a:rPr lang="fr-CA" smtClean="0"/>
              <a:t>2019-11-04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069CCA09-AFA4-4066-AE87-182F2952F6EA}" type="slidenum">
              <a:rPr lang="fr-CA" smtClean="0"/>
              <a:t>‹N°›</a:t>
            </a:fld>
            <a:endParaRPr lang="fr-CA" dirty="0"/>
          </a:p>
        </p:txBody>
      </p:sp>
    </p:spTree>
    <p:extLst>
      <p:ext uri="{BB962C8B-B14F-4D97-AF65-F5344CB8AC3E}">
        <p14:creationId xmlns:p14="http://schemas.microsoft.com/office/powerpoint/2010/main" val="291932659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000" baseline="0">
                <a:latin typeface="Arial Narrow" panose="020B0606020202030204" pitchFamily="34" charset="0"/>
              </a:defRPr>
            </a:lvl1pPr>
            <a:lvl2pPr>
              <a:defRPr sz="2000" baseline="0">
                <a:latin typeface="Arial Narrow" panose="020B0606020202030204" pitchFamily="34" charset="0"/>
              </a:defRPr>
            </a:lvl2pPr>
            <a:lvl3pPr>
              <a:defRPr sz="2000" baseline="0">
                <a:latin typeface="Arial Narrow" panose="020B0606020202030204" pitchFamily="34" charset="0"/>
              </a:defRPr>
            </a:lvl3pPr>
            <a:lvl4pPr>
              <a:defRPr sz="1800" baseline="0">
                <a:latin typeface="Arial Narrow" panose="020B0606020202030204" pitchFamily="34" charset="0"/>
              </a:defRPr>
            </a:lvl4pPr>
            <a:lvl5pPr>
              <a:defRPr sz="1800" baseline="0">
                <a:latin typeface="Arial Narrow" panose="020B0606020202030204" pitchFamily="34" charset="0"/>
              </a:defRPr>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u contenu 3"/>
          <p:cNvSpPr>
            <a:spLocks noGrp="1"/>
          </p:cNvSpPr>
          <p:nvPr>
            <p:ph sz="half" idx="2"/>
          </p:nvPr>
        </p:nvSpPr>
        <p:spPr>
          <a:xfrm>
            <a:off x="4648200" y="1600200"/>
            <a:ext cx="4038600" cy="4525963"/>
          </a:xfrm>
        </p:spPr>
        <p:txBody>
          <a:bodyPr/>
          <a:lstStyle>
            <a:lvl1pPr>
              <a:defRPr sz="2000" baseline="0">
                <a:latin typeface="Arial Narrow" panose="020B0606020202030204" pitchFamily="34" charset="0"/>
              </a:defRPr>
            </a:lvl1pPr>
            <a:lvl2pPr>
              <a:defRPr sz="2000" baseline="0">
                <a:latin typeface="Arial Narrow" panose="020B0606020202030204" pitchFamily="34" charset="0"/>
              </a:defRPr>
            </a:lvl2pPr>
            <a:lvl3pPr>
              <a:defRPr sz="2000" baseline="0">
                <a:latin typeface="Arial Narrow" panose="020B0606020202030204" pitchFamily="34" charset="0"/>
              </a:defRPr>
            </a:lvl3pPr>
            <a:lvl4pPr>
              <a:defRPr sz="1800" baseline="0">
                <a:latin typeface="Arial Narrow" panose="020B0606020202030204" pitchFamily="34" charset="0"/>
              </a:defRPr>
            </a:lvl4pPr>
            <a:lvl5pPr>
              <a:defRPr sz="1800" baseline="0">
                <a:latin typeface="Arial Narrow" panose="020B0606020202030204" pitchFamily="34" charset="0"/>
              </a:defRPr>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e la date 4"/>
          <p:cNvSpPr>
            <a:spLocks noGrp="1"/>
          </p:cNvSpPr>
          <p:nvPr>
            <p:ph type="dt" sz="half" idx="10"/>
          </p:nvPr>
        </p:nvSpPr>
        <p:spPr/>
        <p:txBody>
          <a:bodyPr/>
          <a:lstStyle/>
          <a:p>
            <a:fld id="{3F5B406C-F25D-4C57-8064-6963C5532B04}" type="datetime1">
              <a:rPr lang="fr-CA" smtClean="0"/>
              <a:t>2019-11-04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99DADCF7-6B60-4899-8B0A-38F0FFA7867B}" type="slidenum">
              <a:rPr lang="fr-CA" smtClean="0"/>
              <a:t>‹N°›</a:t>
            </a:fld>
            <a:endParaRPr lang="fr-CA" dirty="0"/>
          </a:p>
        </p:txBody>
      </p:sp>
    </p:spTree>
    <p:extLst>
      <p:ext uri="{BB962C8B-B14F-4D97-AF65-F5344CB8AC3E}">
        <p14:creationId xmlns:p14="http://schemas.microsoft.com/office/powerpoint/2010/main" val="44116983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200" b="1" baseline="0">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0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baseline="0">
                <a:latin typeface="Arial Narrow" panose="020B0606020202030204" pitchFamily="34" charset="0"/>
              </a:defRPr>
            </a:lvl4pPr>
            <a:lvl5pPr>
              <a:defRPr sz="1600" baseline="0">
                <a:latin typeface="Arial Narrow" panose="020B0606020202030204" pitchFamily="34" charset="0"/>
              </a:defRPr>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sz="2200" b="1" baseline="0">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0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baseline="0">
                <a:latin typeface="Arial Narrow" panose="020B0606020202030204" pitchFamily="34" charset="0"/>
              </a:defRPr>
            </a:lvl4pPr>
            <a:lvl5pPr>
              <a:defRPr sz="1600" baseline="0">
                <a:latin typeface="Arial Narrow" panose="020B0606020202030204" pitchFamily="34" charset="0"/>
              </a:defRPr>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7" name="Espace réservé de la date 6"/>
          <p:cNvSpPr>
            <a:spLocks noGrp="1"/>
          </p:cNvSpPr>
          <p:nvPr>
            <p:ph type="dt" sz="half" idx="10"/>
          </p:nvPr>
        </p:nvSpPr>
        <p:spPr/>
        <p:txBody>
          <a:bodyPr/>
          <a:lstStyle/>
          <a:p>
            <a:fld id="{C980F31B-D003-4C49-AE36-7BC77C7CF162}" type="datetime1">
              <a:rPr lang="fr-CA" smtClean="0"/>
              <a:t>2019-11-04</a:t>
            </a:fld>
            <a:endParaRPr lang="fr-CA" dirty="0"/>
          </a:p>
        </p:txBody>
      </p:sp>
      <p:sp>
        <p:nvSpPr>
          <p:cNvPr id="8" name="Espace réservé du pied de page 7"/>
          <p:cNvSpPr>
            <a:spLocks noGrp="1"/>
          </p:cNvSpPr>
          <p:nvPr>
            <p:ph type="ftr" sz="quarter" idx="11"/>
          </p:nvPr>
        </p:nvSpPr>
        <p:spPr/>
        <p:txBody>
          <a:bodyPr/>
          <a:lstStyle/>
          <a:p>
            <a:endParaRPr lang="fr-CA" dirty="0"/>
          </a:p>
        </p:txBody>
      </p:sp>
      <p:sp>
        <p:nvSpPr>
          <p:cNvPr id="9" name="Espace réservé du numéro de diapositive 8"/>
          <p:cNvSpPr>
            <a:spLocks noGrp="1"/>
          </p:cNvSpPr>
          <p:nvPr>
            <p:ph type="sldNum" sz="quarter" idx="12"/>
          </p:nvPr>
        </p:nvSpPr>
        <p:spPr/>
        <p:txBody>
          <a:bodyPr/>
          <a:lstStyle/>
          <a:p>
            <a:fld id="{99DADCF7-6B60-4899-8B0A-38F0FFA7867B}" type="slidenum">
              <a:rPr lang="fr-CA" smtClean="0"/>
              <a:t>‹N°›</a:t>
            </a:fld>
            <a:endParaRPr lang="fr-CA" dirty="0"/>
          </a:p>
        </p:txBody>
      </p:sp>
    </p:spTree>
    <p:extLst>
      <p:ext uri="{BB962C8B-B14F-4D97-AF65-F5344CB8AC3E}">
        <p14:creationId xmlns:p14="http://schemas.microsoft.com/office/powerpoint/2010/main" val="147076833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76E8D778-32EA-431A-8FEE-DF6A9BEC9303}" type="datetime1">
              <a:rPr lang="fr-CA" smtClean="0"/>
              <a:t>2019-11-04</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99DADCF7-6B60-4899-8B0A-38F0FFA7867B}" type="slidenum">
              <a:rPr lang="fr-CA" smtClean="0"/>
              <a:t>‹N°›</a:t>
            </a:fld>
            <a:endParaRPr lang="fr-CA" dirty="0"/>
          </a:p>
        </p:txBody>
      </p:sp>
    </p:spTree>
    <p:extLst>
      <p:ext uri="{BB962C8B-B14F-4D97-AF65-F5344CB8AC3E}">
        <p14:creationId xmlns:p14="http://schemas.microsoft.com/office/powerpoint/2010/main" val="158173743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B587F3C-6CEA-4E95-8DE4-5F297D4BE7F2}" type="datetime1">
              <a:rPr lang="fr-CA" smtClean="0"/>
              <a:t>2019-11-04</a:t>
            </a:fld>
            <a:endParaRPr lang="fr-CA" dirty="0"/>
          </a:p>
        </p:txBody>
      </p:sp>
      <p:sp>
        <p:nvSpPr>
          <p:cNvPr id="3" name="Espace réservé du pied de page 2"/>
          <p:cNvSpPr>
            <a:spLocks noGrp="1"/>
          </p:cNvSpPr>
          <p:nvPr>
            <p:ph type="ftr" sz="quarter" idx="11"/>
          </p:nvPr>
        </p:nvSpPr>
        <p:spPr/>
        <p:txBody>
          <a:bodyPr/>
          <a:lstStyle/>
          <a:p>
            <a:endParaRPr lang="fr-CA" dirty="0"/>
          </a:p>
        </p:txBody>
      </p:sp>
      <p:sp>
        <p:nvSpPr>
          <p:cNvPr id="4" name="Espace réservé du numéro de diapositive 3"/>
          <p:cNvSpPr>
            <a:spLocks noGrp="1"/>
          </p:cNvSpPr>
          <p:nvPr>
            <p:ph type="sldNum" sz="quarter" idx="12"/>
          </p:nvPr>
        </p:nvSpPr>
        <p:spPr/>
        <p:txBody>
          <a:bodyPr/>
          <a:lstStyle/>
          <a:p>
            <a:fld id="{99DADCF7-6B60-4899-8B0A-38F0FFA7867B}" type="slidenum">
              <a:rPr lang="fr-CA" smtClean="0"/>
              <a:t>‹N°›</a:t>
            </a:fld>
            <a:endParaRPr lang="fr-CA" dirty="0"/>
          </a:p>
        </p:txBody>
      </p:sp>
    </p:spTree>
    <p:extLst>
      <p:ext uri="{BB962C8B-B14F-4D97-AF65-F5344CB8AC3E}">
        <p14:creationId xmlns:p14="http://schemas.microsoft.com/office/powerpoint/2010/main" val="8931099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dirty="0"/>
              <a:t>Modifiez le style du titre</a:t>
            </a:r>
            <a:endParaRPr lang="fr-CA" dirty="0"/>
          </a:p>
        </p:txBody>
      </p:sp>
      <p:sp>
        <p:nvSpPr>
          <p:cNvPr id="3" name="Espace réservé du contenu 2"/>
          <p:cNvSpPr>
            <a:spLocks noGrp="1"/>
          </p:cNvSpPr>
          <p:nvPr>
            <p:ph idx="1"/>
          </p:nvPr>
        </p:nvSpPr>
        <p:spPr>
          <a:xfrm>
            <a:off x="3575050" y="273050"/>
            <a:ext cx="5111750" cy="5853113"/>
          </a:xfrm>
        </p:spPr>
        <p:txBody>
          <a:bodyPr/>
          <a:lstStyle>
            <a:lvl1pPr>
              <a:defRPr sz="2800" baseline="0">
                <a:latin typeface="Arial Narrow" panose="020B0606020202030204" pitchFamily="34" charset="0"/>
              </a:defRPr>
            </a:lvl1pPr>
            <a:lvl2pPr>
              <a:defRPr sz="2400" baseline="0">
                <a:latin typeface="Arial Narrow" panose="020B0606020202030204" pitchFamily="34" charset="0"/>
              </a:defRPr>
            </a:lvl2pPr>
            <a:lvl3pPr>
              <a:defRPr sz="2400" baseline="0">
                <a:latin typeface="Arial Narrow" panose="020B0606020202030204" pitchFamily="34" charset="0"/>
              </a:defRPr>
            </a:lvl3pPr>
            <a:lvl4pPr>
              <a:defRPr sz="2000" baseline="0">
                <a:latin typeface="Arial Narrow" panose="020B0606020202030204" pitchFamily="34" charset="0"/>
              </a:defRPr>
            </a:lvl4pPr>
            <a:lvl5pPr>
              <a:defRPr sz="2000" baseline="0">
                <a:latin typeface="Arial Narrow" panose="020B0606020202030204" pitchFamily="34" charset="0"/>
              </a:defRPr>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u texte 3"/>
          <p:cNvSpPr>
            <a:spLocks noGrp="1"/>
          </p:cNvSpPr>
          <p:nvPr>
            <p:ph type="body" sz="half" idx="2"/>
          </p:nvPr>
        </p:nvSpPr>
        <p:spPr>
          <a:xfrm>
            <a:off x="457200" y="1435100"/>
            <a:ext cx="3008313" cy="4691063"/>
          </a:xfrm>
        </p:spPr>
        <p:txBody>
          <a:bodyPr>
            <a:normAutofit/>
          </a:bodyPr>
          <a:lstStyle>
            <a:lvl1pPr marL="0" indent="0">
              <a:buNone/>
              <a:defRPr sz="1600" baseline="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DAD6DB8F-076D-45C4-8CF6-DF53D43AAA6C}" type="datetime1">
              <a:rPr lang="fr-CA" smtClean="0"/>
              <a:t>2019-11-04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99DADCF7-6B60-4899-8B0A-38F0FFA7867B}" type="slidenum">
              <a:rPr lang="fr-CA" smtClean="0"/>
              <a:t>‹N°›</a:t>
            </a:fld>
            <a:endParaRPr lang="fr-CA" dirty="0"/>
          </a:p>
        </p:txBody>
      </p:sp>
    </p:spTree>
    <p:extLst>
      <p:ext uri="{BB962C8B-B14F-4D97-AF65-F5344CB8AC3E}">
        <p14:creationId xmlns:p14="http://schemas.microsoft.com/office/powerpoint/2010/main" val="258012779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baseline="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21DB7AF8-FFB4-446F-A706-BBF2401ECB94}" type="datetime1">
              <a:rPr lang="fr-CA" smtClean="0"/>
              <a:t>2019-11-04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99DADCF7-6B60-4899-8B0A-38F0FFA7867B}" type="slidenum">
              <a:rPr lang="fr-CA" smtClean="0"/>
              <a:t>‹N°›</a:t>
            </a:fld>
            <a:endParaRPr lang="fr-CA" dirty="0"/>
          </a:p>
        </p:txBody>
      </p:sp>
    </p:spTree>
    <p:extLst>
      <p:ext uri="{BB962C8B-B14F-4D97-AF65-F5344CB8AC3E}">
        <p14:creationId xmlns:p14="http://schemas.microsoft.com/office/powerpoint/2010/main" val="375190173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descr="Haute de page ondulé "/>
          <p:cNvPicPr>
            <a:picLocks noGrp="1" noChangeAspect="1"/>
          </p:cNvPicPr>
          <p:nvPr isPhoto="1" userDrawn="1"/>
        </p:nvPicPr>
        <p:blipFill>
          <a:blip r:embed="rId14" cstate="print">
            <a:lum/>
            <a:extLst>
              <a:ext uri="{28A0092B-C50C-407E-A947-70E740481C1C}">
                <a14:useLocalDpi xmlns:a14="http://schemas.microsoft.com/office/drawing/2010/main"/>
              </a:ext>
            </a:extLst>
          </a:blip>
          <a:stretch>
            <a:fillRect/>
          </a:stretch>
        </p:blipFill>
        <p:spPr>
          <a:xfrm>
            <a:off x="-4287" y="3712"/>
            <a:ext cx="9144000" cy="941012"/>
          </a:xfrm>
          <a:prstGeom prst="rect">
            <a:avLst/>
          </a:prstGeom>
          <a:noFill/>
          <a:ln>
            <a:noFill/>
          </a:ln>
        </p:spPr>
      </p:pic>
      <p:sp>
        <p:nvSpPr>
          <p:cNvPr id="2" name="Espace réservé du titre 1"/>
          <p:cNvSpPr>
            <a:spLocks noGrp="1"/>
          </p:cNvSpPr>
          <p:nvPr>
            <p:ph type="title"/>
          </p:nvPr>
        </p:nvSpPr>
        <p:spPr>
          <a:xfrm>
            <a:off x="457200" y="-27384"/>
            <a:ext cx="8229600" cy="1143000"/>
          </a:xfrm>
          <a:prstGeom prst="rect">
            <a:avLst/>
          </a:prstGeom>
        </p:spPr>
        <p:txBody>
          <a:bodyPr vert="horz" lIns="91440" tIns="45720" rIns="91440" bIns="45720" rtlCol="0" anchor="t">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6AA38E3-C5FB-41EB-BD80-CEF029A84AA2}" type="datetime1">
              <a:rPr lang="fr-CA" smtClean="0"/>
              <a:t>2019-11-04</a:t>
            </a:fld>
            <a:endParaRPr lang="fr-C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b="1">
                <a:solidFill>
                  <a:srgbClr val="FF0000"/>
                </a:solidFill>
                <a:latin typeface="Arial Narrow" panose="020B0606020202030204" pitchFamily="34" charset="0"/>
                <a:cs typeface="Arial" panose="020B0604020202020204" pitchFamily="34" charset="0"/>
              </a:defRPr>
            </a:lvl1pPr>
          </a:lstStyle>
          <a:p>
            <a:r>
              <a:rPr lang="fr-CA" dirty="0" smtClean="0"/>
              <a:t>Dernière version:  mars 2019</a:t>
            </a:r>
            <a:endParaRPr lang="fr-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9DADCF7-6B60-4899-8B0A-38F0FFA7867B}" type="slidenum">
              <a:rPr lang="fr-CA" smtClean="0"/>
              <a:pPr/>
              <a:t>‹N°›</a:t>
            </a:fld>
            <a:endParaRPr lang="fr-CA" dirty="0"/>
          </a:p>
        </p:txBody>
      </p:sp>
    </p:spTree>
    <p:extLst>
      <p:ext uri="{BB962C8B-B14F-4D97-AF65-F5344CB8AC3E}">
        <p14:creationId xmlns:p14="http://schemas.microsoft.com/office/powerpoint/2010/main" val="3383973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slow">
    <p:wipe/>
  </p:transition>
  <p:hf hdr="0" ftr="0" dt="0"/>
  <p:txStyles>
    <p:titleStyle>
      <a:lvl1pPr algn="l" defTabSz="914400" rtl="0" eaLnBrk="1" latinLnBrk="0" hangingPunct="1">
        <a:spcBef>
          <a:spcPct val="0"/>
        </a:spcBef>
        <a:buNone/>
        <a:defRPr sz="4000" b="1" kern="1200" cap="small" baseline="0">
          <a:solidFill>
            <a:srgbClr val="002060"/>
          </a:solidFill>
          <a:latin typeface="Arial Narrow" panose="020B0606020202030204" pitchFamily="34" charset="0"/>
          <a:ea typeface="+mj-ea"/>
          <a:cs typeface="+mj-cs"/>
        </a:defRPr>
      </a:lvl1pPr>
    </p:titleStyle>
    <p:bodyStyle>
      <a:lvl1pPr marL="342900" indent="-342900" algn="l" defTabSz="914400" rtl="0" eaLnBrk="1" latinLnBrk="0" hangingPunct="1">
        <a:spcBef>
          <a:spcPts val="600"/>
        </a:spcBef>
        <a:spcAft>
          <a:spcPts val="600"/>
        </a:spcAft>
        <a:buFont typeface="Arial" panose="020B0604020202020204" pitchFamily="34" charset="0"/>
        <a:buChar char="•"/>
        <a:defRPr sz="2000" kern="1200" baseline="0">
          <a:solidFill>
            <a:schemeClr val="tx1"/>
          </a:solidFill>
          <a:latin typeface="Arial Narrow" panose="020B0606020202030204" pitchFamily="34" charset="0"/>
          <a:ea typeface="+mn-ea"/>
          <a:cs typeface="Arial" panose="020B0604020202020204" pitchFamily="34" charset="0"/>
        </a:defRPr>
      </a:lvl1pPr>
      <a:lvl2pPr marL="742950" indent="-285750" algn="l" defTabSz="914400" rtl="0" eaLnBrk="1" latinLnBrk="0" hangingPunct="1">
        <a:spcBef>
          <a:spcPts val="600"/>
        </a:spcBef>
        <a:spcAft>
          <a:spcPts val="600"/>
        </a:spcAft>
        <a:buFont typeface="Arial" panose="020B0604020202020204" pitchFamily="34" charset="0"/>
        <a:buChar char="–"/>
        <a:defRPr sz="2000" kern="1200" baseline="0">
          <a:solidFill>
            <a:schemeClr val="tx1"/>
          </a:solidFill>
          <a:latin typeface="Arial Narrow" panose="020B0606020202030204" pitchFamily="34" charset="0"/>
          <a:ea typeface="+mn-ea"/>
          <a:cs typeface="Arial" panose="020B0604020202020204" pitchFamily="34" charset="0"/>
        </a:defRPr>
      </a:lvl2pPr>
      <a:lvl3pPr marL="1143000" indent="-228600" algn="l" defTabSz="914400" rtl="0" eaLnBrk="1" latinLnBrk="0" hangingPunct="1">
        <a:spcBef>
          <a:spcPts val="600"/>
        </a:spcBef>
        <a:spcAft>
          <a:spcPts val="600"/>
        </a:spcAft>
        <a:buFont typeface="Arial" panose="020B0604020202020204" pitchFamily="34" charset="0"/>
        <a:buChar char="•"/>
        <a:defRPr sz="2000" kern="1200" baseline="0">
          <a:solidFill>
            <a:schemeClr val="tx1"/>
          </a:solidFill>
          <a:latin typeface="Arial Narrow" panose="020B0606020202030204" pitchFamily="34" charset="0"/>
          <a:ea typeface="+mn-ea"/>
          <a:cs typeface="Arial" panose="020B0604020202020204" pitchFamily="34" charset="0"/>
        </a:defRPr>
      </a:lvl3pPr>
      <a:lvl4pPr marL="1600200" indent="-228600" algn="l" defTabSz="914400" rtl="0" eaLnBrk="1" latinLnBrk="0" hangingPunct="1">
        <a:spcBef>
          <a:spcPts val="600"/>
        </a:spcBef>
        <a:spcAft>
          <a:spcPts val="600"/>
        </a:spcAft>
        <a:buFont typeface="Arial" panose="020B0604020202020204" pitchFamily="34" charset="0"/>
        <a:buChar char="–"/>
        <a:defRPr sz="2000" kern="1200" baseline="0">
          <a:solidFill>
            <a:schemeClr val="tx1"/>
          </a:solidFill>
          <a:latin typeface="Arial Narrow" panose="020B0606020202030204" pitchFamily="34" charset="0"/>
          <a:ea typeface="+mn-ea"/>
          <a:cs typeface="Arial" panose="020B0604020202020204" pitchFamily="34" charset="0"/>
        </a:defRPr>
      </a:lvl4pPr>
      <a:lvl5pPr marL="2057400" indent="-228600" algn="l" defTabSz="914400" rtl="0" eaLnBrk="1" latinLnBrk="0" hangingPunct="1">
        <a:spcBef>
          <a:spcPts val="600"/>
        </a:spcBef>
        <a:spcAft>
          <a:spcPts val="600"/>
        </a:spcAft>
        <a:buFont typeface="Arial" panose="020B0604020202020204" pitchFamily="34" charset="0"/>
        <a:buChar char="»"/>
        <a:defRPr sz="2000" kern="1200" baseline="0">
          <a:solidFill>
            <a:schemeClr val="tx1"/>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7DD20-3050-47EA-8B28-399AA0E70EE3}" type="datetimeFigureOut">
              <a:rPr lang="fr-CA" smtClean="0"/>
              <a:t>2019-11-04</a:t>
            </a:fld>
            <a:endParaRPr lang="fr-CA" dirty="0"/>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400" b="1">
                <a:solidFill>
                  <a:srgbClr val="FF0000"/>
                </a:solidFill>
                <a:latin typeface="Arial Narrow" panose="020B0606020202030204" pitchFamily="34" charset="0"/>
              </a:defRPr>
            </a:lvl1pPr>
          </a:lstStyle>
          <a:p>
            <a:r>
              <a:rPr lang="fr-CA" dirty="0" smtClean="0"/>
              <a:t>Dernière version :  mars 2019</a:t>
            </a:r>
            <a:endParaRPr lang="fr-CA" dirty="0"/>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61AEE-727D-44E2-A4F9-04DD1ADB8E01}" type="slidenum">
              <a:rPr lang="fr-CA" smtClean="0"/>
              <a:t>‹N°›</a:t>
            </a:fld>
            <a:endParaRPr lang="fr-CA" dirty="0"/>
          </a:p>
        </p:txBody>
      </p:sp>
    </p:spTree>
    <p:extLst>
      <p:ext uri="{BB962C8B-B14F-4D97-AF65-F5344CB8AC3E}">
        <p14:creationId xmlns:p14="http://schemas.microsoft.com/office/powerpoint/2010/main" val="15559478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DFE1A-CB94-4181-A12A-3C3C66E094F6}" type="datetimeFigureOut">
              <a:rPr lang="fr-CA" smtClean="0"/>
              <a:t>2019-11-04</a:t>
            </a:fld>
            <a:endParaRPr lang="fr-CA" dirty="0"/>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CA09-AFA4-4066-AE87-182F2952F6EA}" type="slidenum">
              <a:rPr lang="fr-CA" smtClean="0"/>
              <a:t>‹N°›</a:t>
            </a:fld>
            <a:endParaRPr lang="fr-CA" dirty="0"/>
          </a:p>
        </p:txBody>
      </p:sp>
    </p:spTree>
    <p:extLst>
      <p:ext uri="{BB962C8B-B14F-4D97-AF65-F5344CB8AC3E}">
        <p14:creationId xmlns:p14="http://schemas.microsoft.com/office/powerpoint/2010/main" val="18077415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anteautravail.qc.ca/web/rspsat/dossiers-reseau/poussieres-de-bois?p_p_id=56_INSTANCE_r8Ka&amp;p_p_lifecycle=0&amp;p_p_state=normal&amp;p_p_mode=view&amp;p_p_col_id=column-7&amp;p_p_col_count=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3.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1.xml"/><Relationship Id="rId7" Type="http://schemas.openxmlformats.org/officeDocument/2006/relationships/image" Target="../media/image25.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6.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8.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9.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12.xml"/><Relationship Id="rId7" Type="http://schemas.openxmlformats.org/officeDocument/2006/relationships/image" Target="../media/image3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notesSlide" Target="../notesSlides/notesSlide30.xml"/><Relationship Id="rId9"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8.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9.jpeg"/><Relationship Id="rId5" Type="http://schemas.openxmlformats.org/officeDocument/2006/relationships/notesSlide" Target="../notesSlides/notesSlide3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ctrTitle"/>
            <p:custDataLst>
              <p:tags r:id="rId1"/>
            </p:custDataLst>
          </p:nvPr>
        </p:nvSpPr>
        <p:spPr>
          <a:xfrm>
            <a:off x="2987824" y="1772816"/>
            <a:ext cx="6048672" cy="4032448"/>
          </a:xfrm>
        </p:spPr>
        <p:txBody>
          <a:bodyPr>
            <a:normAutofit fontScale="90000"/>
          </a:bodyPr>
          <a:lstStyle>
            <a:lvl1pPr marL="0" marR="0" indent="0" algn="l" defTabSz="914400" rtl="0" eaLnBrk="1" fontAlgn="auto" latinLnBrk="0" hangingPunct="1">
              <a:lnSpc>
                <a:spcPct val="100000"/>
              </a:lnSpc>
              <a:spcBef>
                <a:spcPts val="0"/>
              </a:spcBef>
              <a:spcAft>
                <a:spcPts val="0"/>
              </a:spcAft>
              <a:tabLst/>
              <a:defRPr/>
            </a:lvl1pPr>
          </a:lstStyle>
          <a:p>
            <a:pPr>
              <a:spcBef>
                <a:spcPts val="600"/>
              </a:spcBef>
              <a:spcAft>
                <a:spcPts val="600"/>
              </a:spcAft>
              <a:defRPr/>
            </a:pPr>
            <a:r>
              <a:rPr lang="fr-CA" kern="0" cap="all" dirty="0" smtClean="0">
                <a:solidFill>
                  <a:srgbClr val="17365D"/>
                </a:solidFill>
                <a:ea typeface="MS Mincho"/>
                <a:cs typeface="Arial" panose="020B0604020202020204" pitchFamily="34" charset="0"/>
              </a:rPr>
              <a:t>DOSSIER THÉMATIQUE sur les POUSSIÈRES DE BOIS</a:t>
            </a:r>
            <a:r>
              <a:rPr lang="fr-CA" sz="4400" kern="0" cap="all" dirty="0" smtClean="0">
                <a:solidFill>
                  <a:srgbClr val="17365D"/>
                </a:solidFill>
                <a:ea typeface="MS Mincho"/>
                <a:cs typeface="Arial" panose="020B0604020202020204" pitchFamily="34" charset="0"/>
              </a:rPr>
              <a:t/>
            </a:r>
            <a:br>
              <a:rPr lang="fr-CA" sz="4400" kern="0" cap="all" dirty="0" smtClean="0">
                <a:solidFill>
                  <a:srgbClr val="17365D"/>
                </a:solidFill>
                <a:ea typeface="MS Mincho"/>
                <a:cs typeface="Arial" panose="020B0604020202020204" pitchFamily="34" charset="0"/>
              </a:rPr>
            </a:br>
            <a:r>
              <a:rPr lang="fr-CA" sz="4400" kern="0" cap="all" dirty="0">
                <a:solidFill>
                  <a:srgbClr val="17365D"/>
                </a:solidFill>
                <a:ea typeface="MS Mincho"/>
                <a:cs typeface="Arial" panose="020B0604020202020204" pitchFamily="34" charset="0"/>
              </a:rPr>
              <a:t/>
            </a:r>
            <a:br>
              <a:rPr lang="fr-CA" sz="4400" kern="0" cap="all" dirty="0">
                <a:solidFill>
                  <a:srgbClr val="17365D"/>
                </a:solidFill>
                <a:ea typeface="MS Mincho"/>
                <a:cs typeface="Arial" panose="020B0604020202020204" pitchFamily="34" charset="0"/>
              </a:rPr>
            </a:br>
            <a:r>
              <a:rPr kumimoji="0" lang="fr-CA" sz="2000" b="0" i="0" u="none" strike="noStrike" kern="1200" cap="all" spc="0" normalizeH="0" baseline="0" noProof="0" dirty="0" smtClean="0">
                <a:ln>
                  <a:noFill/>
                </a:ln>
                <a:solidFill>
                  <a:srgbClr val="17365D"/>
                </a:solidFill>
                <a:effectLst/>
                <a:uLnTx/>
                <a:uFillTx/>
                <a:ea typeface="MS Mincho"/>
                <a:cs typeface="ArialNarrow"/>
              </a:rPr>
              <a:t>PRÉSENTÉ PAR :</a:t>
            </a:r>
            <a:br>
              <a:rPr kumimoji="0" lang="fr-CA" sz="2000" b="0" i="0" u="none" strike="noStrike" kern="1200" cap="all" spc="0" normalizeH="0" baseline="0" noProof="0" dirty="0" smtClean="0">
                <a:ln>
                  <a:noFill/>
                </a:ln>
                <a:solidFill>
                  <a:srgbClr val="17365D"/>
                </a:solidFill>
                <a:effectLst/>
                <a:uLnTx/>
                <a:uFillTx/>
                <a:ea typeface="MS Mincho"/>
                <a:cs typeface="ArialNarrow"/>
              </a:rPr>
            </a:br>
            <a:r>
              <a:rPr kumimoji="0" lang="fr-CA" sz="2000" b="0" i="0" u="none" strike="noStrike" kern="1200" cap="all" spc="0" normalizeH="0" baseline="0" noProof="0" dirty="0" smtClean="0">
                <a:ln>
                  <a:noFill/>
                </a:ln>
                <a:solidFill>
                  <a:srgbClr val="17365D"/>
                </a:solidFill>
                <a:effectLst/>
                <a:uLnTx/>
                <a:uFillTx/>
                <a:ea typeface="MS Mincho"/>
                <a:cs typeface="ArialNarrow"/>
              </a:rPr>
              <a:t/>
            </a:r>
            <a:br>
              <a:rPr kumimoji="0" lang="fr-CA" sz="2000" b="0" i="0" u="none" strike="noStrike" kern="1200" cap="all" spc="0" normalizeH="0" baseline="0" noProof="0" dirty="0" smtClean="0">
                <a:ln>
                  <a:noFill/>
                </a:ln>
                <a:solidFill>
                  <a:srgbClr val="17365D"/>
                </a:solidFill>
                <a:effectLst/>
                <a:uLnTx/>
                <a:uFillTx/>
                <a:ea typeface="MS Mincho"/>
                <a:cs typeface="ArialNarrow"/>
              </a:rPr>
            </a:br>
            <a:r>
              <a:rPr lang="fr-CA" sz="1600" b="0" cap="all" dirty="0" smtClean="0">
                <a:solidFill>
                  <a:srgbClr val="17365D"/>
                </a:solidFill>
                <a:ea typeface="MS Mincho"/>
                <a:cs typeface="ArialNarrow"/>
              </a:rPr>
              <a:t>N</a:t>
            </a:r>
            <a:r>
              <a:rPr lang="fr-CA" sz="1600" b="0" cap="all" noProof="0" dirty="0" err="1" smtClean="0">
                <a:solidFill>
                  <a:srgbClr val="17365D"/>
                </a:solidFill>
                <a:ea typeface="MS Mincho"/>
                <a:cs typeface="ArialNarrow"/>
              </a:rPr>
              <a:t>athalie</a:t>
            </a:r>
            <a:r>
              <a:rPr lang="fr-CA" sz="1600" b="0" cap="all" noProof="0" dirty="0" smtClean="0">
                <a:solidFill>
                  <a:srgbClr val="17365D"/>
                </a:solidFill>
                <a:ea typeface="MS Mincho"/>
                <a:cs typeface="ArialNarrow"/>
              </a:rPr>
              <a:t> </a:t>
            </a:r>
            <a:r>
              <a:rPr lang="fr-CA" sz="1600" b="0" cap="all" dirty="0" smtClean="0">
                <a:solidFill>
                  <a:srgbClr val="17365D"/>
                </a:solidFill>
                <a:ea typeface="MS Mincho"/>
                <a:cs typeface="ArialNarrow"/>
              </a:rPr>
              <a:t>B</a:t>
            </a:r>
            <a:r>
              <a:rPr lang="fr-CA" sz="1600" b="0" cap="all" noProof="0" dirty="0" err="1" smtClean="0">
                <a:solidFill>
                  <a:srgbClr val="17365D"/>
                </a:solidFill>
                <a:ea typeface="MS Mincho"/>
                <a:cs typeface="ArialNarrow"/>
              </a:rPr>
              <a:t>ourdeau</a:t>
            </a:r>
            <a:r>
              <a:rPr lang="fr-CA" sz="1600" b="0" cap="all" noProof="0" dirty="0" smtClean="0">
                <a:solidFill>
                  <a:srgbClr val="17365D"/>
                </a:solidFill>
                <a:ea typeface="MS Mincho"/>
                <a:cs typeface="ArialNarrow"/>
              </a:rPr>
              <a:t>, représentante De la CPSISAT</a:t>
            </a:r>
            <a:br>
              <a:rPr lang="fr-CA" sz="1600" b="0" cap="all" noProof="0" dirty="0" smtClean="0">
                <a:solidFill>
                  <a:srgbClr val="17365D"/>
                </a:solidFill>
                <a:ea typeface="MS Mincho"/>
                <a:cs typeface="ArialNarrow"/>
              </a:rPr>
            </a:br>
            <a:r>
              <a:rPr lang="fr-CA" sz="1600" b="0" cap="all" dirty="0" err="1" smtClean="0">
                <a:solidFill>
                  <a:srgbClr val="17365D"/>
                </a:solidFill>
                <a:ea typeface="MS Mincho"/>
                <a:cs typeface="ArialNarrow"/>
              </a:rPr>
              <a:t>christyne</a:t>
            </a:r>
            <a:r>
              <a:rPr lang="fr-CA" sz="1600" b="0" cap="all" dirty="0" smtClean="0">
                <a:solidFill>
                  <a:srgbClr val="17365D"/>
                </a:solidFill>
                <a:ea typeface="MS Mincho"/>
                <a:cs typeface="ArialNarrow"/>
              </a:rPr>
              <a:t> côté, représentante de la </a:t>
            </a:r>
            <a:r>
              <a:rPr lang="fr-CA" sz="1600" b="0" cap="all" dirty="0" err="1" smtClean="0">
                <a:solidFill>
                  <a:srgbClr val="17365D"/>
                </a:solidFill>
                <a:ea typeface="MS Mincho"/>
                <a:cs typeface="ArialNarrow"/>
              </a:rPr>
              <a:t>tcnsat</a:t>
            </a:r>
            <a:r>
              <a:rPr lang="fr-CA" sz="1600" b="0" cap="all" dirty="0">
                <a:solidFill>
                  <a:srgbClr val="17365D"/>
                </a:solidFill>
                <a:ea typeface="MS Mincho"/>
                <a:cs typeface="ArialNarrow"/>
              </a:rPr>
              <a:t/>
            </a:r>
            <a:br>
              <a:rPr lang="fr-CA" sz="1600" b="0" cap="all" dirty="0">
                <a:solidFill>
                  <a:srgbClr val="17365D"/>
                </a:solidFill>
                <a:ea typeface="MS Mincho"/>
                <a:cs typeface="ArialNarrow"/>
              </a:rPr>
            </a:br>
            <a:r>
              <a:rPr lang="fr-CA" sz="1600" b="0" cap="all" dirty="0">
                <a:solidFill>
                  <a:srgbClr val="17365D"/>
                </a:solidFill>
                <a:ea typeface="MS Mincho"/>
                <a:cs typeface="ArialNarrow"/>
              </a:rPr>
              <a:t>Dominique Jalbert, représentante du RARSAT </a:t>
            </a:r>
            <a:br>
              <a:rPr lang="fr-CA" sz="1600" b="0" cap="all" dirty="0">
                <a:solidFill>
                  <a:srgbClr val="17365D"/>
                </a:solidFill>
                <a:ea typeface="MS Mincho"/>
                <a:cs typeface="ArialNarrow"/>
              </a:rPr>
            </a:br>
            <a:r>
              <a:rPr lang="fr-CA" sz="1600" b="0" cap="all" dirty="0">
                <a:solidFill>
                  <a:srgbClr val="17365D"/>
                </a:solidFill>
                <a:ea typeface="MS Mincho"/>
                <a:cs typeface="ArialNarrow"/>
              </a:rPr>
              <a:t>claire </a:t>
            </a:r>
            <a:r>
              <a:rPr lang="fr-CA" sz="1600" b="0" cap="all" dirty="0" err="1" smtClean="0">
                <a:solidFill>
                  <a:srgbClr val="17365D"/>
                </a:solidFill>
                <a:ea typeface="MS Mincho"/>
                <a:cs typeface="ArialNarrow"/>
              </a:rPr>
              <a:t>labrie</a:t>
            </a:r>
            <a:r>
              <a:rPr lang="fr-CA" sz="1600" b="0" cap="all" dirty="0" smtClean="0">
                <a:solidFill>
                  <a:srgbClr val="17365D"/>
                </a:solidFill>
                <a:ea typeface="MS Mincho"/>
                <a:cs typeface="ArialNarrow"/>
              </a:rPr>
              <a:t>, représentante du </a:t>
            </a:r>
            <a:r>
              <a:rPr lang="fr-CA" sz="1600" b="0" cap="all" dirty="0" err="1" smtClean="0">
                <a:solidFill>
                  <a:srgbClr val="17365D"/>
                </a:solidFill>
                <a:ea typeface="MS Mincho"/>
                <a:cs typeface="ArialNarrow"/>
              </a:rPr>
              <a:t>rpht</a:t>
            </a:r>
            <a:r>
              <a:rPr lang="fr-CA" sz="1600" b="0" cap="all" dirty="0" smtClean="0">
                <a:solidFill>
                  <a:srgbClr val="17365D"/>
                </a:solidFill>
                <a:ea typeface="MS Mincho"/>
                <a:cs typeface="ArialNarrow"/>
              </a:rPr>
              <a:t/>
            </a:r>
            <a:br>
              <a:rPr lang="fr-CA" sz="1600" b="0" cap="all" dirty="0" smtClean="0">
                <a:solidFill>
                  <a:srgbClr val="17365D"/>
                </a:solidFill>
                <a:ea typeface="MS Mincho"/>
                <a:cs typeface="ArialNarrow"/>
              </a:rPr>
            </a:br>
            <a:r>
              <a:rPr lang="fr-CA" sz="1600" b="0" cap="all" dirty="0" smtClean="0">
                <a:solidFill>
                  <a:srgbClr val="17365D"/>
                </a:solidFill>
                <a:ea typeface="MS Mincho"/>
                <a:cs typeface="ArialNarrow"/>
              </a:rPr>
              <a:t/>
            </a:r>
            <a:br>
              <a:rPr lang="fr-CA" sz="1600" b="0" cap="all" dirty="0" smtClean="0">
                <a:solidFill>
                  <a:srgbClr val="17365D"/>
                </a:solidFill>
                <a:ea typeface="MS Mincho"/>
                <a:cs typeface="ArialNarrow"/>
              </a:rPr>
            </a:br>
            <a:r>
              <a:rPr lang="fr-CA" sz="1600" b="0" cap="all" dirty="0" smtClean="0">
                <a:solidFill>
                  <a:srgbClr val="17365D"/>
                </a:solidFill>
                <a:ea typeface="MS Mincho"/>
                <a:cs typeface="ArialNarrow"/>
              </a:rPr>
              <a:t>France Lussier, représentante de la </a:t>
            </a:r>
            <a:r>
              <a:rPr lang="fr-CA" sz="1600" b="0" cap="all" dirty="0" err="1" smtClean="0">
                <a:solidFill>
                  <a:srgbClr val="17365D"/>
                </a:solidFill>
                <a:ea typeface="MS Mincho"/>
                <a:cs typeface="ArialNarrow"/>
              </a:rPr>
              <a:t>cmpsatq</a:t>
            </a:r>
            <a:r>
              <a:rPr lang="fr-CA" sz="1600" b="0" cap="all" dirty="0" smtClean="0">
                <a:solidFill>
                  <a:srgbClr val="17365D"/>
                </a:solidFill>
                <a:ea typeface="MS Mincho"/>
                <a:cs typeface="ArialNarrow"/>
              </a:rPr>
              <a:t> (EN SOUTIEN)</a:t>
            </a:r>
            <a:r>
              <a:rPr lang="fr-CA" sz="1300" cap="all" dirty="0" smtClean="0"/>
              <a:t/>
            </a:r>
            <a:br>
              <a:rPr lang="fr-CA" sz="1300" cap="all" dirty="0" smtClean="0"/>
            </a:br>
            <a:r>
              <a:rPr kumimoji="0" lang="fr-CA" sz="2000" b="0" i="0" u="none" strike="noStrike" kern="1200" cap="none" spc="0" normalizeH="0" baseline="0" noProof="0" dirty="0">
                <a:ln>
                  <a:noFill/>
                </a:ln>
                <a:solidFill>
                  <a:prstClr val="black"/>
                </a:solidFill>
                <a:effectLst/>
                <a:uLnTx/>
                <a:uFillTx/>
                <a:ea typeface="MS Mincho"/>
                <a:cs typeface="+mn-cs"/>
              </a:rPr>
              <a:t/>
            </a:r>
            <a:br>
              <a:rPr kumimoji="0" lang="fr-CA" sz="2000" b="0" i="0" u="none" strike="noStrike" kern="1200" cap="none" spc="0" normalizeH="0" baseline="0" noProof="0" dirty="0">
                <a:ln>
                  <a:noFill/>
                </a:ln>
                <a:solidFill>
                  <a:prstClr val="black"/>
                </a:solidFill>
                <a:effectLst/>
                <a:uLnTx/>
                <a:uFillTx/>
                <a:ea typeface="MS Mincho"/>
                <a:cs typeface="+mn-cs"/>
              </a:rPr>
            </a:br>
            <a:r>
              <a:rPr lang="fr-CA" sz="2000" b="0" cap="all" dirty="0" smtClean="0">
                <a:solidFill>
                  <a:srgbClr val="17365D"/>
                </a:solidFill>
                <a:ea typeface="MS Mincho"/>
                <a:cs typeface="+mn-cs"/>
              </a:rPr>
              <a:t>15 et 22 OCTOBRE </a:t>
            </a:r>
            <a:r>
              <a:rPr lang="fr-CA" sz="2000" b="0" cap="all" dirty="0" smtClean="0">
                <a:solidFill>
                  <a:srgbClr val="17365D"/>
                </a:solidFill>
                <a:ea typeface="MS Mincho"/>
                <a:cs typeface="ArialNarrow"/>
              </a:rPr>
              <a:t>2019</a:t>
            </a:r>
            <a:endParaRPr lang="fr-CA" sz="2000" b="0" cap="all" dirty="0">
              <a:solidFill>
                <a:srgbClr val="17365D"/>
              </a:solidFill>
              <a:ea typeface="MS Mincho"/>
              <a:cs typeface="ArialNarrow"/>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628800"/>
            <a:ext cx="2416791" cy="23414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7151237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9DADCF7-6B60-4899-8B0A-38F0FFA7867B}" type="slidenum">
              <a:rPr lang="fr-CA" smtClean="0"/>
              <a:t>10</a:t>
            </a:fld>
            <a:endParaRPr lang="fr-CA" dirty="0"/>
          </a:p>
        </p:txBody>
      </p:sp>
      <p:pic>
        <p:nvPicPr>
          <p:cNvPr id="3" name="Image 2"/>
          <p:cNvPicPr>
            <a:picLocks noChangeAspect="1"/>
          </p:cNvPicPr>
          <p:nvPr/>
        </p:nvPicPr>
        <p:blipFill>
          <a:blip r:embed="rId3"/>
          <a:stretch>
            <a:fillRect/>
          </a:stretch>
        </p:blipFill>
        <p:spPr>
          <a:xfrm>
            <a:off x="179512" y="2021498"/>
            <a:ext cx="5909282" cy="4517414"/>
          </a:xfrm>
          <a:prstGeom prst="rect">
            <a:avLst/>
          </a:prstGeom>
        </p:spPr>
      </p:pic>
      <p:pic>
        <p:nvPicPr>
          <p:cNvPr id="6" name="Image 5"/>
          <p:cNvPicPr>
            <a:picLocks noChangeAspect="1"/>
          </p:cNvPicPr>
          <p:nvPr/>
        </p:nvPicPr>
        <p:blipFill rotWithShape="1">
          <a:blip r:embed="rId4"/>
          <a:srcRect r="8232"/>
          <a:stretch/>
        </p:blipFill>
        <p:spPr>
          <a:xfrm>
            <a:off x="6257073" y="4280205"/>
            <a:ext cx="2573657" cy="1964121"/>
          </a:xfrm>
          <a:prstGeom prst="rect">
            <a:avLst/>
          </a:prstGeom>
        </p:spPr>
      </p:pic>
      <p:pic>
        <p:nvPicPr>
          <p:cNvPr id="7" name="Image 6"/>
          <p:cNvPicPr>
            <a:picLocks noChangeAspect="1"/>
          </p:cNvPicPr>
          <p:nvPr/>
        </p:nvPicPr>
        <p:blipFill>
          <a:blip r:embed="rId5"/>
          <a:stretch>
            <a:fillRect/>
          </a:stretch>
        </p:blipFill>
        <p:spPr>
          <a:xfrm>
            <a:off x="6221475" y="980728"/>
            <a:ext cx="1612107" cy="2768600"/>
          </a:xfrm>
          <a:prstGeom prst="rect">
            <a:avLst/>
          </a:prstGeom>
        </p:spPr>
      </p:pic>
      <p:sp>
        <p:nvSpPr>
          <p:cNvPr id="8" name="Titre 1"/>
          <p:cNvSpPr txBox="1">
            <a:spLocks/>
          </p:cNvSpPr>
          <p:nvPr/>
        </p:nvSpPr>
        <p:spPr>
          <a:xfrm>
            <a:off x="457200" y="1052736"/>
            <a:ext cx="5289090"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small" baseline="0">
                <a:solidFill>
                  <a:srgbClr val="002060"/>
                </a:solidFill>
                <a:latin typeface="Arial Narrow" panose="020B0606020202030204" pitchFamily="34" charset="0"/>
                <a:ea typeface="+mj-ea"/>
                <a:cs typeface="+mj-cs"/>
              </a:defRPr>
            </a:lvl1pPr>
          </a:lstStyle>
          <a:p>
            <a:r>
              <a:rPr lang="fr-CA" sz="3200" b="0" cap="none" dirty="0" smtClean="0"/>
              <a:t>Systèmes d’échantillonnage</a:t>
            </a:r>
            <a:endParaRPr lang="fr-CA" sz="3200" b="0" cap="none" dirty="0"/>
          </a:p>
        </p:txBody>
      </p:sp>
      <p:sp>
        <p:nvSpPr>
          <p:cNvPr id="9" name="Titre 1"/>
          <p:cNvSpPr txBox="1">
            <a:spLocks/>
          </p:cNvSpPr>
          <p:nvPr/>
        </p:nvSpPr>
        <p:spPr>
          <a:xfrm>
            <a:off x="457200" y="44624"/>
            <a:ext cx="8229600"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small" baseline="0">
                <a:solidFill>
                  <a:srgbClr val="002060"/>
                </a:solidFill>
                <a:latin typeface="Arial Narrow" panose="020B0606020202030204" pitchFamily="34" charset="0"/>
                <a:ea typeface="+mj-ea"/>
                <a:cs typeface="+mj-cs"/>
              </a:defRPr>
            </a:lvl1pPr>
          </a:lstStyle>
          <a:p>
            <a:r>
              <a:rPr lang="fr-CA" dirty="0" smtClean="0"/>
              <a:t>Évaluation des poussières de bois</a:t>
            </a:r>
            <a:endParaRPr lang="fr-CA" dirty="0"/>
          </a:p>
        </p:txBody>
      </p:sp>
      <p:sp>
        <p:nvSpPr>
          <p:cNvPr id="10" name="Titre 1"/>
          <p:cNvSpPr txBox="1">
            <a:spLocks/>
          </p:cNvSpPr>
          <p:nvPr/>
        </p:nvSpPr>
        <p:spPr>
          <a:xfrm>
            <a:off x="6012160" y="3721596"/>
            <a:ext cx="2664296" cy="5715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small" baseline="0">
                <a:solidFill>
                  <a:srgbClr val="002060"/>
                </a:solidFill>
                <a:latin typeface="Arial Narrow" panose="020B0606020202030204" pitchFamily="34" charset="0"/>
                <a:ea typeface="+mj-ea"/>
                <a:cs typeface="+mj-cs"/>
              </a:defRPr>
            </a:lvl1pPr>
          </a:lstStyle>
          <a:p>
            <a:pPr algn="ctr"/>
            <a:r>
              <a:rPr lang="fr-CA" sz="2000" cap="none" dirty="0" smtClean="0"/>
              <a:t>Poussières inhalables</a:t>
            </a:r>
            <a:endParaRPr lang="fr-CA" sz="2000" cap="none" dirty="0"/>
          </a:p>
        </p:txBody>
      </p:sp>
      <p:sp>
        <p:nvSpPr>
          <p:cNvPr id="11" name="Titre 1"/>
          <p:cNvSpPr txBox="1">
            <a:spLocks/>
          </p:cNvSpPr>
          <p:nvPr/>
        </p:nvSpPr>
        <p:spPr>
          <a:xfrm>
            <a:off x="6210103" y="6223744"/>
            <a:ext cx="1973105" cy="445616"/>
          </a:xfrm>
          <a:prstGeom prst="rect">
            <a:avLst/>
          </a:prstGeom>
        </p:spPr>
        <p:txBody>
          <a:bodyPr vert="horz" lIns="91440" tIns="45720" rIns="91440" bIns="45720" rtlCol="0" anchor="t">
            <a:normAutofit fontScale="92500"/>
          </a:bodyPr>
          <a:lstStyle>
            <a:lvl1pPr algn="l" defTabSz="914400" rtl="0" eaLnBrk="1" latinLnBrk="0" hangingPunct="1">
              <a:spcBef>
                <a:spcPct val="0"/>
              </a:spcBef>
              <a:buNone/>
              <a:defRPr sz="4000" b="1" kern="1200" cap="small" baseline="0">
                <a:solidFill>
                  <a:srgbClr val="002060"/>
                </a:solidFill>
                <a:latin typeface="Arial Narrow" panose="020B0606020202030204" pitchFamily="34" charset="0"/>
                <a:ea typeface="+mj-ea"/>
                <a:cs typeface="+mj-cs"/>
              </a:defRPr>
            </a:lvl1pPr>
          </a:lstStyle>
          <a:p>
            <a:r>
              <a:rPr lang="fr-CA" sz="2000" cap="none" dirty="0"/>
              <a:t>Poussières </a:t>
            </a:r>
            <a:r>
              <a:rPr lang="fr-CA" sz="2000" cap="none" dirty="0" smtClean="0"/>
              <a:t>totales</a:t>
            </a:r>
            <a:endParaRPr lang="fr-CA" sz="2000" cap="none" dirty="0"/>
          </a:p>
        </p:txBody>
      </p:sp>
      <p:pic>
        <p:nvPicPr>
          <p:cNvPr id="2" name="Image 1"/>
          <p:cNvPicPr>
            <a:picLocks noChangeAspect="1"/>
          </p:cNvPicPr>
          <p:nvPr/>
        </p:nvPicPr>
        <p:blipFill rotWithShape="1">
          <a:blip r:embed="rId6"/>
          <a:srcRect l="8263" t="37400" r="79924" b="41180"/>
          <a:stretch/>
        </p:blipFill>
        <p:spPr>
          <a:xfrm>
            <a:off x="7874622" y="980728"/>
            <a:ext cx="1080120" cy="1224136"/>
          </a:xfrm>
          <a:prstGeom prst="rect">
            <a:avLst/>
          </a:prstGeom>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16059" b="19702"/>
          <a:stretch/>
        </p:blipFill>
        <p:spPr bwMode="auto">
          <a:xfrm>
            <a:off x="323528" y="6525344"/>
            <a:ext cx="2778217" cy="288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11440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42268"/>
            <a:ext cx="8229600" cy="1143000"/>
          </a:xfrm>
        </p:spPr>
        <p:txBody>
          <a:bodyPr>
            <a:normAutofit/>
          </a:bodyPr>
          <a:lstStyle/>
          <a:p>
            <a:r>
              <a:rPr lang="fr-CA" sz="3200" b="0" cap="none" dirty="0" smtClean="0"/>
              <a:t>Stratégie d’échantillonnage COAP</a:t>
            </a:r>
            <a:endParaRPr lang="fr-CA" sz="3200" b="0" cap="none" dirty="0"/>
          </a:p>
        </p:txBody>
      </p:sp>
      <p:sp>
        <p:nvSpPr>
          <p:cNvPr id="4" name="Espace réservé du numéro de diapositive 3"/>
          <p:cNvSpPr>
            <a:spLocks noGrp="1"/>
          </p:cNvSpPr>
          <p:nvPr>
            <p:ph type="sldNum" sz="quarter" idx="12"/>
          </p:nvPr>
        </p:nvSpPr>
        <p:spPr/>
        <p:txBody>
          <a:bodyPr/>
          <a:lstStyle/>
          <a:p>
            <a:fld id="{99DADCF7-6B60-4899-8B0A-38F0FFA7867B}" type="slidenum">
              <a:rPr lang="fr-CA" smtClean="0"/>
              <a:t>11</a:t>
            </a:fld>
            <a:endParaRPr lang="fr-CA" dirty="0"/>
          </a:p>
        </p:txBody>
      </p:sp>
      <p:sp>
        <p:nvSpPr>
          <p:cNvPr id="12" name="Espace réservé du contenu 4"/>
          <p:cNvSpPr>
            <a:spLocks noGrp="1"/>
          </p:cNvSpPr>
          <p:nvPr>
            <p:ph idx="1"/>
          </p:nvPr>
        </p:nvSpPr>
        <p:spPr>
          <a:xfrm>
            <a:off x="461009" y="1855365"/>
            <a:ext cx="8229600" cy="4525963"/>
          </a:xfrm>
        </p:spPr>
        <p:txBody>
          <a:bodyPr>
            <a:noAutofit/>
          </a:bodyPr>
          <a:lstStyle/>
          <a:p>
            <a:r>
              <a:rPr lang="fr-CA" sz="2400" dirty="0" smtClean="0"/>
              <a:t>Évaluation qualitative</a:t>
            </a:r>
          </a:p>
          <a:p>
            <a:endParaRPr lang="fr-CA" sz="2400" dirty="0" smtClean="0"/>
          </a:p>
          <a:p>
            <a:r>
              <a:rPr lang="fr-CA" sz="2400" dirty="0" smtClean="0"/>
              <a:t>Approche préventive : SPEN</a:t>
            </a:r>
          </a:p>
          <a:p>
            <a:endParaRPr lang="fr-CA" sz="2400" dirty="0" smtClean="0"/>
          </a:p>
          <a:p>
            <a:endParaRPr lang="fr-CA" sz="2400" dirty="0" smtClean="0"/>
          </a:p>
          <a:p>
            <a:endParaRPr lang="fr-CA" sz="2400" dirty="0" smtClean="0"/>
          </a:p>
          <a:p>
            <a:r>
              <a:rPr lang="fr-CA" sz="2400" dirty="0" smtClean="0"/>
              <a:t>Conformité : Norme de l’annexe 1 (RSST)</a:t>
            </a:r>
            <a:endParaRPr lang="fr-CA" sz="2400" dirty="0"/>
          </a:p>
          <a:p>
            <a:endParaRPr lang="fr-CA" sz="2400" dirty="0"/>
          </a:p>
        </p:txBody>
      </p:sp>
      <p:sp>
        <p:nvSpPr>
          <p:cNvPr id="5" name="ZoneTexte 4"/>
          <p:cNvSpPr txBox="1"/>
          <p:nvPr/>
        </p:nvSpPr>
        <p:spPr>
          <a:xfrm>
            <a:off x="899592" y="3534107"/>
            <a:ext cx="2592288" cy="830997"/>
          </a:xfrm>
          <a:prstGeom prst="rect">
            <a:avLst/>
          </a:prstGeom>
          <a:noFill/>
          <a:ln w="28575">
            <a:solidFill>
              <a:schemeClr val="accent1">
                <a:lumMod val="75000"/>
              </a:schemeClr>
            </a:solidFill>
          </a:ln>
        </p:spPr>
        <p:txBody>
          <a:bodyPr wrap="square" rtlCol="0">
            <a:spAutoFit/>
          </a:bodyPr>
          <a:lstStyle/>
          <a:p>
            <a:r>
              <a:rPr lang="fr-CA" sz="2400" smtClean="0"/>
              <a:t>1 </a:t>
            </a:r>
            <a:r>
              <a:rPr lang="fr-CA" sz="2400" dirty="0" smtClean="0"/>
              <a:t>mg/m</a:t>
            </a:r>
            <a:r>
              <a:rPr lang="fr-CA" sz="2400" baseline="30000" dirty="0" smtClean="0"/>
              <a:t>3</a:t>
            </a:r>
          </a:p>
          <a:p>
            <a:r>
              <a:rPr lang="fr-CA" sz="2400" dirty="0" smtClean="0"/>
              <a:t>Poussière inhalable</a:t>
            </a:r>
            <a:endParaRPr lang="fr-CA" sz="2400" dirty="0"/>
          </a:p>
        </p:txBody>
      </p:sp>
      <p:sp>
        <p:nvSpPr>
          <p:cNvPr id="13" name="ZoneTexte 12"/>
          <p:cNvSpPr txBox="1"/>
          <p:nvPr/>
        </p:nvSpPr>
        <p:spPr>
          <a:xfrm>
            <a:off x="899592" y="5622339"/>
            <a:ext cx="2592288" cy="830997"/>
          </a:xfrm>
          <a:prstGeom prst="rect">
            <a:avLst/>
          </a:prstGeom>
          <a:noFill/>
          <a:ln w="28575">
            <a:solidFill>
              <a:schemeClr val="accent1">
                <a:lumMod val="75000"/>
              </a:schemeClr>
            </a:solidFill>
          </a:ln>
        </p:spPr>
        <p:txBody>
          <a:bodyPr wrap="square" rtlCol="0">
            <a:spAutoFit/>
          </a:bodyPr>
          <a:lstStyle/>
          <a:p>
            <a:r>
              <a:rPr lang="fr-CA" sz="2400" dirty="0"/>
              <a:t>5</a:t>
            </a:r>
            <a:r>
              <a:rPr lang="fr-CA" sz="2400" dirty="0" smtClean="0"/>
              <a:t> mg/m</a:t>
            </a:r>
            <a:r>
              <a:rPr lang="fr-CA" sz="2400" baseline="30000" dirty="0" smtClean="0"/>
              <a:t>3</a:t>
            </a:r>
          </a:p>
          <a:p>
            <a:r>
              <a:rPr lang="fr-CA" sz="2400" dirty="0" smtClean="0"/>
              <a:t>Poussière totale</a:t>
            </a:r>
            <a:endParaRPr lang="fr-CA" sz="2400" dirty="0"/>
          </a:p>
        </p:txBody>
      </p:sp>
      <p:sp>
        <p:nvSpPr>
          <p:cNvPr id="14" name="ZoneTexte 13"/>
          <p:cNvSpPr txBox="1"/>
          <p:nvPr/>
        </p:nvSpPr>
        <p:spPr>
          <a:xfrm>
            <a:off x="4212146" y="2875705"/>
            <a:ext cx="1008112" cy="461665"/>
          </a:xfrm>
          <a:prstGeom prst="rect">
            <a:avLst/>
          </a:prstGeom>
          <a:noFill/>
          <a:ln w="9525">
            <a:solidFill>
              <a:schemeClr val="accent1">
                <a:lumMod val="75000"/>
              </a:schemeClr>
            </a:solidFill>
            <a:prstDash val="sysDot"/>
          </a:ln>
        </p:spPr>
        <p:txBody>
          <a:bodyPr wrap="square" rtlCol="0">
            <a:spAutoFit/>
          </a:bodyPr>
          <a:lstStyle/>
          <a:p>
            <a:pPr algn="ctr"/>
            <a:r>
              <a:rPr lang="fr-CA" sz="2400" dirty="0" smtClean="0"/>
              <a:t>ACGIH</a:t>
            </a:r>
            <a:endParaRPr lang="fr-CA" sz="2400" dirty="0"/>
          </a:p>
        </p:txBody>
      </p:sp>
      <p:sp>
        <p:nvSpPr>
          <p:cNvPr id="15" name="Légende à une bordure 2 14"/>
          <p:cNvSpPr/>
          <p:nvPr/>
        </p:nvSpPr>
        <p:spPr>
          <a:xfrm>
            <a:off x="4261098" y="1549498"/>
            <a:ext cx="1800200" cy="1057125"/>
          </a:xfrm>
          <a:prstGeom prst="accentCallout2">
            <a:avLst>
              <a:gd name="adj1" fmla="val 18750"/>
              <a:gd name="adj2" fmla="val -8333"/>
              <a:gd name="adj3" fmla="val 18750"/>
              <a:gd name="adj4" fmla="val -16667"/>
              <a:gd name="adj5" fmla="val 51845"/>
              <a:gd name="adj6" fmla="val -519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smtClean="0"/>
              <a:t>Article 107 du RSST</a:t>
            </a:r>
            <a:endParaRPr lang="fr-CA" sz="2400" dirty="0"/>
          </a:p>
        </p:txBody>
      </p:sp>
      <p:sp>
        <p:nvSpPr>
          <p:cNvPr id="16" name="Légende à une bordure 2 15"/>
          <p:cNvSpPr/>
          <p:nvPr/>
        </p:nvSpPr>
        <p:spPr>
          <a:xfrm>
            <a:off x="6161080" y="2796656"/>
            <a:ext cx="2163874" cy="1284861"/>
          </a:xfrm>
          <a:prstGeom prst="accentCallout2">
            <a:avLst>
              <a:gd name="adj1" fmla="val 18750"/>
              <a:gd name="adj2" fmla="val -8333"/>
              <a:gd name="adj3" fmla="val 18750"/>
              <a:gd name="adj4" fmla="val -16667"/>
              <a:gd name="adj5" fmla="val 25565"/>
              <a:gd name="adj6" fmla="val -408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smtClean="0"/>
              <a:t>Pi</a:t>
            </a:r>
            <a:r>
              <a:rPr lang="fr-CA" sz="2400" dirty="0" smtClean="0"/>
              <a:t> pour activités de prévention</a:t>
            </a:r>
            <a:endParaRPr lang="fr-CA" sz="2400" dirty="0"/>
          </a:p>
        </p:txBody>
      </p:sp>
      <p:sp>
        <p:nvSpPr>
          <p:cNvPr id="17" name="Légende à une bordure 2 16"/>
          <p:cNvSpPr/>
          <p:nvPr/>
        </p:nvSpPr>
        <p:spPr>
          <a:xfrm>
            <a:off x="4389326" y="5456507"/>
            <a:ext cx="2163874" cy="1284861"/>
          </a:xfrm>
          <a:prstGeom prst="accentCallout2">
            <a:avLst>
              <a:gd name="adj1" fmla="val 18750"/>
              <a:gd name="adj2" fmla="val -8333"/>
              <a:gd name="adj3" fmla="val 18750"/>
              <a:gd name="adj4" fmla="val -16667"/>
              <a:gd name="adj5" fmla="val 49187"/>
              <a:gd name="adj6" fmla="val -38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smtClean="0"/>
              <a:t>Pt</a:t>
            </a:r>
            <a:r>
              <a:rPr lang="fr-CA" sz="2400" dirty="0" smtClean="0"/>
              <a:t> pour signalement CNESST</a:t>
            </a:r>
            <a:endParaRPr lang="fr-CA" sz="2400" dirty="0"/>
          </a:p>
        </p:txBody>
      </p:sp>
      <p:sp>
        <p:nvSpPr>
          <p:cNvPr id="11" name="Titre 1"/>
          <p:cNvSpPr txBox="1">
            <a:spLocks/>
          </p:cNvSpPr>
          <p:nvPr/>
        </p:nvSpPr>
        <p:spPr>
          <a:xfrm>
            <a:off x="457200" y="44624"/>
            <a:ext cx="8229600"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small" baseline="0">
                <a:solidFill>
                  <a:srgbClr val="002060"/>
                </a:solidFill>
                <a:latin typeface="Arial Narrow" panose="020B0606020202030204" pitchFamily="34" charset="0"/>
                <a:ea typeface="+mj-ea"/>
                <a:cs typeface="+mj-cs"/>
              </a:defRPr>
            </a:lvl1pPr>
          </a:lstStyle>
          <a:p>
            <a:r>
              <a:rPr lang="fr-CA" dirty="0" smtClean="0"/>
              <a:t>Évaluation des poussières de bois</a:t>
            </a:r>
            <a:endParaRPr lang="fr-CA" dirty="0"/>
          </a:p>
        </p:txBody>
      </p:sp>
    </p:spTree>
    <p:extLst>
      <p:ext uri="{BB962C8B-B14F-4D97-AF65-F5344CB8AC3E}">
        <p14:creationId xmlns:p14="http://schemas.microsoft.com/office/powerpoint/2010/main" val="60227934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9DADCF7-6B60-4899-8B0A-38F0FFA7867B}" type="slidenum">
              <a:rPr lang="fr-CA" smtClean="0"/>
              <a:t>12</a:t>
            </a:fld>
            <a:endParaRPr lang="fr-CA" dirty="0"/>
          </a:p>
        </p:txBody>
      </p:sp>
      <p:sp>
        <p:nvSpPr>
          <p:cNvPr id="12" name="Espace réservé du contenu 4"/>
          <p:cNvSpPr>
            <a:spLocks noGrp="1"/>
          </p:cNvSpPr>
          <p:nvPr>
            <p:ph idx="1"/>
          </p:nvPr>
        </p:nvSpPr>
        <p:spPr>
          <a:xfrm>
            <a:off x="461009" y="1855365"/>
            <a:ext cx="8229600" cy="4525963"/>
          </a:xfrm>
        </p:spPr>
        <p:txBody>
          <a:bodyPr>
            <a:noAutofit/>
          </a:bodyPr>
          <a:lstStyle/>
          <a:p>
            <a:r>
              <a:rPr lang="fr-CA" sz="2400" dirty="0" smtClean="0"/>
              <a:t>Évaluation qualitative</a:t>
            </a:r>
          </a:p>
          <a:p>
            <a:endParaRPr lang="fr-CA" sz="2400" dirty="0"/>
          </a:p>
        </p:txBody>
      </p:sp>
      <p:sp>
        <p:nvSpPr>
          <p:cNvPr id="15" name="Légende à une bordure 2 14"/>
          <p:cNvSpPr/>
          <p:nvPr/>
        </p:nvSpPr>
        <p:spPr>
          <a:xfrm>
            <a:off x="4339952" y="1340768"/>
            <a:ext cx="1800200" cy="1057125"/>
          </a:xfrm>
          <a:prstGeom prst="accentCallout2">
            <a:avLst>
              <a:gd name="adj1" fmla="val 18750"/>
              <a:gd name="adj2" fmla="val -8333"/>
              <a:gd name="adj3" fmla="val 18750"/>
              <a:gd name="adj4" fmla="val -16667"/>
              <a:gd name="adj5" fmla="val 51845"/>
              <a:gd name="adj6" fmla="val -519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smtClean="0"/>
              <a:t>Article 107 du RSST</a:t>
            </a:r>
            <a:endParaRPr lang="fr-CA" sz="2400" dirty="0"/>
          </a:p>
        </p:txBody>
      </p:sp>
      <p:sp>
        <p:nvSpPr>
          <p:cNvPr id="11" name="Titre 1"/>
          <p:cNvSpPr txBox="1">
            <a:spLocks/>
          </p:cNvSpPr>
          <p:nvPr/>
        </p:nvSpPr>
        <p:spPr>
          <a:xfrm>
            <a:off x="457200" y="44624"/>
            <a:ext cx="8229600"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small" baseline="0">
                <a:solidFill>
                  <a:srgbClr val="002060"/>
                </a:solidFill>
                <a:latin typeface="Arial Narrow" panose="020B0606020202030204" pitchFamily="34" charset="0"/>
                <a:ea typeface="+mj-ea"/>
                <a:cs typeface="+mj-cs"/>
              </a:defRPr>
            </a:lvl1pPr>
          </a:lstStyle>
          <a:p>
            <a:r>
              <a:rPr lang="fr-CA" dirty="0" smtClean="0"/>
              <a:t>Évaluation des poussières de bois</a:t>
            </a:r>
            <a:endParaRPr lang="fr-CA" dirty="0"/>
          </a:p>
        </p:txBody>
      </p:sp>
      <p:cxnSp>
        <p:nvCxnSpPr>
          <p:cNvPr id="6" name="Connecteur droit avec flèche 5"/>
          <p:cNvCxnSpPr/>
          <p:nvPr/>
        </p:nvCxnSpPr>
        <p:spPr>
          <a:xfrm flipH="1">
            <a:off x="1979712" y="2397893"/>
            <a:ext cx="2360240" cy="10311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635515" y="3212976"/>
            <a:ext cx="3312368" cy="1200329"/>
          </a:xfrm>
          <a:prstGeom prst="rect">
            <a:avLst/>
          </a:prstGeom>
          <a:noFill/>
          <a:ln w="28575">
            <a:solidFill>
              <a:schemeClr val="accent1">
                <a:lumMod val="75000"/>
              </a:schemeClr>
            </a:solidFill>
          </a:ln>
          <a:effectLst/>
        </p:spPr>
        <p:txBody>
          <a:bodyPr wrap="square" rtlCol="0">
            <a:spAutoFit/>
          </a:bodyPr>
          <a:lstStyle>
            <a:defPPr>
              <a:defRPr lang="fr-FR"/>
            </a:defPPr>
            <a:lvl1pPr>
              <a:defRPr sz="2400"/>
            </a:lvl1pPr>
          </a:lstStyle>
          <a:p>
            <a:r>
              <a:rPr lang="fr-CA" sz="1800" dirty="0" smtClean="0">
                <a:latin typeface="Arial Narrow" panose="020B0606020202030204" pitchFamily="34" charset="0"/>
              </a:rPr>
              <a:t>Si </a:t>
            </a:r>
            <a:r>
              <a:rPr lang="fr-CA" sz="1800" dirty="0">
                <a:latin typeface="Arial Narrow" panose="020B0606020202030204" pitchFamily="34" charset="0"/>
              </a:rPr>
              <a:t>des travailleurs se relaient pour réaliser les travaux avec l’outil manuel et que la présence est de 4 heures ou </a:t>
            </a:r>
            <a:r>
              <a:rPr lang="fr-CA" sz="1800" dirty="0" smtClean="0">
                <a:latin typeface="Arial Narrow" panose="020B0606020202030204" pitchFamily="34" charset="0"/>
              </a:rPr>
              <a:t>plus</a:t>
            </a:r>
            <a:endParaRPr lang="fr-CA" sz="1800" dirty="0">
              <a:latin typeface="Arial Narrow" panose="020B0606020202030204" pitchFamily="34" charset="0"/>
            </a:endParaRPr>
          </a:p>
        </p:txBody>
      </p:sp>
      <p:sp>
        <p:nvSpPr>
          <p:cNvPr id="18" name="ZoneTexte 17"/>
          <p:cNvSpPr txBox="1"/>
          <p:nvPr/>
        </p:nvSpPr>
        <p:spPr>
          <a:xfrm>
            <a:off x="718283" y="3529390"/>
            <a:ext cx="2808312" cy="646331"/>
          </a:xfrm>
          <a:prstGeom prst="rect">
            <a:avLst/>
          </a:prstGeom>
          <a:noFill/>
          <a:ln w="28575">
            <a:solidFill>
              <a:schemeClr val="accent1">
                <a:lumMod val="75000"/>
              </a:schemeClr>
            </a:solidFill>
          </a:ln>
          <a:effectLst/>
        </p:spPr>
        <p:txBody>
          <a:bodyPr wrap="square" rtlCol="0">
            <a:spAutoFit/>
          </a:bodyPr>
          <a:lstStyle>
            <a:defPPr>
              <a:defRPr lang="fr-FR"/>
            </a:defPPr>
            <a:lvl1pPr>
              <a:defRPr>
                <a:latin typeface="Arial Narrow" panose="020B0606020202030204" pitchFamily="34" charset="0"/>
              </a:defRPr>
            </a:lvl1pPr>
          </a:lstStyle>
          <a:p>
            <a:r>
              <a:rPr lang="fr-CA" dirty="0" smtClean="0"/>
              <a:t>Il </a:t>
            </a:r>
            <a:r>
              <a:rPr lang="fr-CA" dirty="0"/>
              <a:t>n’y a pas de notion de durée d’émission de la source </a:t>
            </a:r>
          </a:p>
        </p:txBody>
      </p:sp>
      <p:cxnSp>
        <p:nvCxnSpPr>
          <p:cNvPr id="19" name="Connecteur droit avec flèche 18"/>
          <p:cNvCxnSpPr/>
          <p:nvPr/>
        </p:nvCxnSpPr>
        <p:spPr>
          <a:xfrm>
            <a:off x="6140860" y="2394658"/>
            <a:ext cx="1224136" cy="7598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3403848" y="5279222"/>
            <a:ext cx="3672408" cy="923330"/>
          </a:xfrm>
          <a:prstGeom prst="rect">
            <a:avLst/>
          </a:prstGeom>
          <a:noFill/>
          <a:ln w="28575">
            <a:solidFill>
              <a:schemeClr val="accent1">
                <a:lumMod val="75000"/>
              </a:schemeClr>
            </a:solidFill>
          </a:ln>
          <a:effectLst/>
        </p:spPr>
        <p:txBody>
          <a:bodyPr wrap="square" rtlCol="0">
            <a:spAutoFit/>
          </a:bodyPr>
          <a:lstStyle>
            <a:defPPr>
              <a:defRPr lang="fr-FR"/>
            </a:defPPr>
            <a:lvl1pPr>
              <a:defRPr>
                <a:latin typeface="Arial Narrow" panose="020B0606020202030204" pitchFamily="34" charset="0"/>
              </a:defRPr>
            </a:lvl1pPr>
          </a:lstStyle>
          <a:p>
            <a:r>
              <a:rPr lang="fr-CA" dirty="0" smtClean="0"/>
              <a:t>Il </a:t>
            </a:r>
            <a:r>
              <a:rPr lang="fr-CA" dirty="0"/>
              <a:t>concerne aussi toutes les sortes de contaminants (gaz, fumées, vapeurs, poussières, brouillards et </a:t>
            </a:r>
            <a:r>
              <a:rPr lang="fr-CA" dirty="0" err="1"/>
              <a:t>bioaérosols</a:t>
            </a:r>
            <a:r>
              <a:rPr lang="fr-CA" dirty="0"/>
              <a:t>) </a:t>
            </a:r>
          </a:p>
        </p:txBody>
      </p:sp>
      <p:cxnSp>
        <p:nvCxnSpPr>
          <p:cNvPr id="21" name="Connecteur droit avec flèche 20"/>
          <p:cNvCxnSpPr>
            <a:stCxn id="15" idx="1"/>
            <a:endCxn id="20" idx="0"/>
          </p:cNvCxnSpPr>
          <p:nvPr/>
        </p:nvCxnSpPr>
        <p:spPr>
          <a:xfrm>
            <a:off x="5240052" y="2397893"/>
            <a:ext cx="0" cy="28813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604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52485"/>
            <a:ext cx="4978896" cy="892339"/>
          </a:xfrm>
        </p:spPr>
        <p:txBody>
          <a:bodyPr>
            <a:normAutofit/>
          </a:bodyPr>
          <a:lstStyle/>
          <a:p>
            <a:r>
              <a:rPr lang="fr-CA" sz="3200" b="0" cap="none" dirty="0" smtClean="0"/>
              <a:t>Visite guidée</a:t>
            </a:r>
            <a:endParaRPr lang="fr-CA" sz="3200" b="0" cap="none" dirty="0"/>
          </a:p>
        </p:txBody>
      </p:sp>
      <p:sp>
        <p:nvSpPr>
          <p:cNvPr id="4" name="Espace réservé du numéro de diapositive 3"/>
          <p:cNvSpPr>
            <a:spLocks noGrp="1"/>
          </p:cNvSpPr>
          <p:nvPr>
            <p:ph type="sldNum" sz="quarter" idx="12"/>
          </p:nvPr>
        </p:nvSpPr>
        <p:spPr/>
        <p:txBody>
          <a:bodyPr/>
          <a:lstStyle/>
          <a:p>
            <a:fld id="{99DADCF7-6B60-4899-8B0A-38F0FFA7867B}" type="slidenum">
              <a:rPr lang="fr-CA" smtClean="0"/>
              <a:t>13</a:t>
            </a:fld>
            <a:endParaRPr lang="fr-CA" dirty="0"/>
          </a:p>
        </p:txBody>
      </p:sp>
      <p:pic>
        <p:nvPicPr>
          <p:cNvPr id="3" name="Espace réservé du contenu 2">
            <a:hlinkClick r:id="rId3"/>
          </p:cNvPr>
          <p:cNvPicPr>
            <a:picLocks noGrp="1" noChangeAspect="1"/>
          </p:cNvPicPr>
          <p:nvPr>
            <p:ph idx="1"/>
          </p:nvPr>
        </p:nvPicPr>
        <p:blipFill>
          <a:blip r:embed="rId4"/>
          <a:stretch>
            <a:fillRect/>
          </a:stretch>
        </p:blipFill>
        <p:spPr>
          <a:xfrm>
            <a:off x="1331640" y="1706910"/>
            <a:ext cx="3466610" cy="4525963"/>
          </a:xfrm>
          <a:prstGeom prst="rect">
            <a:avLst/>
          </a:prstGeom>
          <a:ln>
            <a:noFill/>
          </a:ln>
          <a:effectLst>
            <a:outerShdw blurRad="292100" dist="139700" dir="2700000" algn="tl" rotWithShape="0">
              <a:srgbClr val="333333">
                <a:alpha val="65000"/>
              </a:srgbClr>
            </a:outerShdw>
          </a:effectLst>
        </p:spPr>
      </p:pic>
      <p:sp>
        <p:nvSpPr>
          <p:cNvPr id="7" name="Légende à une bordure 2 6">
            <a:hlinkClick r:id="rId3"/>
          </p:cNvPr>
          <p:cNvSpPr/>
          <p:nvPr/>
        </p:nvSpPr>
        <p:spPr>
          <a:xfrm>
            <a:off x="5868144" y="1772816"/>
            <a:ext cx="2304256" cy="1042662"/>
          </a:xfrm>
          <a:prstGeom prst="accentCallout2">
            <a:avLst>
              <a:gd name="adj1" fmla="val 18750"/>
              <a:gd name="adj2" fmla="val -8333"/>
              <a:gd name="adj3" fmla="val 18750"/>
              <a:gd name="adj4" fmla="val -16667"/>
              <a:gd name="adj5" fmla="val 37326"/>
              <a:gd name="adj6" fmla="val -37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smtClean="0"/>
              <a:t>Document interactif</a:t>
            </a:r>
            <a:endParaRPr lang="fr-CA" sz="2400" dirty="0"/>
          </a:p>
        </p:txBody>
      </p:sp>
      <p:sp>
        <p:nvSpPr>
          <p:cNvPr id="8" name="Titre 1"/>
          <p:cNvSpPr txBox="1">
            <a:spLocks/>
          </p:cNvSpPr>
          <p:nvPr/>
        </p:nvSpPr>
        <p:spPr>
          <a:xfrm>
            <a:off x="457200" y="53752"/>
            <a:ext cx="8229600"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small" baseline="0">
                <a:solidFill>
                  <a:srgbClr val="002060"/>
                </a:solidFill>
                <a:latin typeface="Arial Narrow" panose="020B0606020202030204" pitchFamily="34" charset="0"/>
                <a:ea typeface="+mj-ea"/>
                <a:cs typeface="+mj-cs"/>
              </a:defRPr>
            </a:lvl1pPr>
          </a:lstStyle>
          <a:p>
            <a:r>
              <a:rPr lang="fr-CA" dirty="0" smtClean="0"/>
              <a:t>Évaluation des poussières de bois</a:t>
            </a:r>
            <a:endParaRPr lang="fr-CA" dirty="0"/>
          </a:p>
        </p:txBody>
      </p:sp>
      <p:pic>
        <p:nvPicPr>
          <p:cNvPr id="9" name="Picture 2" descr="C:\Users\jado1246\AppData\Local\Microsoft\Windows\Temporary Internet Files\Content.IE5\F0CRYJZU\Thumbs_up.svg[1].png"/>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20072" y="3877022"/>
            <a:ext cx="2448272" cy="2448272"/>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6588224" y="4221088"/>
            <a:ext cx="1920763" cy="646331"/>
          </a:xfrm>
          <a:prstGeom prst="rect">
            <a:avLst/>
          </a:prstGeom>
          <a:noFill/>
        </p:spPr>
        <p:txBody>
          <a:bodyPr wrap="square" rtlCol="0">
            <a:spAutoFit/>
          </a:bodyPr>
          <a:lstStyle/>
          <a:p>
            <a:pPr marL="0" lvl="1" algn="ctr"/>
            <a:r>
              <a:rPr lang="fr-CA" b="1" dirty="0" smtClean="0">
                <a:effectLst>
                  <a:outerShdw blurRad="38100" dist="38100" dir="2700000" algn="tl">
                    <a:srgbClr val="000000">
                      <a:alpha val="43137"/>
                    </a:srgbClr>
                  </a:outerShdw>
                </a:effectLst>
                <a:latin typeface="Arial Narrow" panose="020B0606020202030204" pitchFamily="34" charset="0"/>
              </a:rPr>
              <a:t>Entente régionale avec la CNESST</a:t>
            </a:r>
            <a:endParaRPr lang="fr-CA" b="1" dirty="0">
              <a:effectLst>
                <a:outerShdw blurRad="38100" dist="38100" dir="2700000" algn="tl">
                  <a:srgbClr val="000000">
                    <a:alpha val="43137"/>
                  </a:srgbClr>
                </a:outerShdw>
              </a:effectLst>
            </a:endParaRPr>
          </a:p>
        </p:txBody>
      </p:sp>
      <p:sp>
        <p:nvSpPr>
          <p:cNvPr id="11" name="ZoneTexte 10"/>
          <p:cNvSpPr txBox="1"/>
          <p:nvPr/>
        </p:nvSpPr>
        <p:spPr>
          <a:xfrm>
            <a:off x="6876256" y="4931876"/>
            <a:ext cx="1920763" cy="369332"/>
          </a:xfrm>
          <a:prstGeom prst="rect">
            <a:avLst/>
          </a:prstGeom>
          <a:noFill/>
        </p:spPr>
        <p:txBody>
          <a:bodyPr wrap="square" rtlCol="0">
            <a:spAutoFit/>
          </a:bodyPr>
          <a:lstStyle/>
          <a:p>
            <a:pPr marL="0" lvl="1" algn="ctr"/>
            <a:r>
              <a:rPr lang="fr-CA" b="1" dirty="0" smtClean="0">
                <a:effectLst>
                  <a:outerShdw blurRad="38100" dist="38100" dir="2700000" algn="tl">
                    <a:srgbClr val="000000">
                      <a:alpha val="43137"/>
                    </a:srgbClr>
                  </a:outerShdw>
                </a:effectLst>
                <a:latin typeface="Arial Narrow" panose="020B0606020202030204" pitchFamily="34" charset="0"/>
              </a:rPr>
              <a:t>Nouvelle pratique</a:t>
            </a:r>
            <a:endParaRPr lang="fr-C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57592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rot="20993435">
            <a:off x="459527" y="1240487"/>
            <a:ext cx="3344854" cy="43068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Espace réservé du numéro de diapositive 3"/>
          <p:cNvSpPr>
            <a:spLocks noGrp="1"/>
          </p:cNvSpPr>
          <p:nvPr>
            <p:ph type="sldNum" sz="quarter" idx="12"/>
          </p:nvPr>
        </p:nvSpPr>
        <p:spPr/>
        <p:txBody>
          <a:bodyPr/>
          <a:lstStyle/>
          <a:p>
            <a:fld id="{99DADCF7-6B60-4899-8B0A-38F0FFA7867B}" type="slidenum">
              <a:rPr lang="fr-CA" smtClean="0"/>
              <a:t>14</a:t>
            </a:fld>
            <a:endParaRPr lang="fr-CA" dirty="0"/>
          </a:p>
        </p:txBody>
      </p:sp>
      <p:pic>
        <p:nvPicPr>
          <p:cNvPr id="6" name="Imag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06706" y="1230924"/>
            <a:ext cx="4281718" cy="3265718"/>
          </a:xfrm>
          <a:prstGeom prst="rect">
            <a:avLst/>
          </a:prstGeom>
          <a:ln>
            <a:noFill/>
          </a:ln>
          <a:effectLst>
            <a:reflection blurRad="12700" stA="30000" endPos="30000" dist="5000" dir="5400000" sy="-100000" algn="bl" rotWithShape="0"/>
          </a:effectLst>
          <a:scene3d>
            <a:camera prst="perspectiveContrastingLeftFacing">
              <a:rot lat="300000" lon="21594000" rev="0"/>
            </a:camera>
            <a:lightRig rig="threePt" dir="t">
              <a:rot lat="0" lon="0" rev="2700000"/>
            </a:lightRig>
          </a:scene3d>
          <a:sp3d>
            <a:bevelT w="63500" h="50800"/>
          </a:sp3d>
        </p:spPr>
      </p:pic>
      <p:sp>
        <p:nvSpPr>
          <p:cNvPr id="8" name="Rectangle 7"/>
          <p:cNvSpPr/>
          <p:nvPr/>
        </p:nvSpPr>
        <p:spPr>
          <a:xfrm>
            <a:off x="6934354" y="4509120"/>
            <a:ext cx="145661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re 1"/>
          <p:cNvSpPr>
            <a:spLocks noGrp="1"/>
          </p:cNvSpPr>
          <p:nvPr>
            <p:ph type="title"/>
          </p:nvPr>
        </p:nvSpPr>
        <p:spPr>
          <a:xfrm>
            <a:off x="976064" y="4659213"/>
            <a:ext cx="7772400" cy="1362075"/>
          </a:xfrm>
        </p:spPr>
        <p:txBody>
          <a:bodyPr/>
          <a:lstStyle/>
          <a:p>
            <a:pPr algn="r"/>
            <a:r>
              <a:rPr lang="fr-CA" dirty="0" smtClean="0"/>
              <a:t>Guide d’animation et</a:t>
            </a:r>
            <a:br>
              <a:rPr lang="fr-CA" dirty="0" smtClean="0"/>
            </a:br>
            <a:r>
              <a:rPr lang="fr-CA" dirty="0" smtClean="0"/>
              <a:t>session d’information</a:t>
            </a:r>
            <a:endParaRPr lang="fr-CA" dirty="0"/>
          </a:p>
        </p:txBody>
      </p:sp>
      <p:sp>
        <p:nvSpPr>
          <p:cNvPr id="3" name="Rectangle 2"/>
          <p:cNvSpPr/>
          <p:nvPr/>
        </p:nvSpPr>
        <p:spPr>
          <a:xfrm>
            <a:off x="2699792" y="6021288"/>
            <a:ext cx="145661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84243888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53752"/>
            <a:ext cx="8229600" cy="1143000"/>
          </a:xfrm>
        </p:spPr>
        <p:txBody>
          <a:bodyPr>
            <a:noAutofit/>
          </a:bodyPr>
          <a:lstStyle/>
          <a:p>
            <a:r>
              <a:rPr lang="fr-CA" dirty="0" smtClean="0"/>
              <a:t>Guide d’animation et session d’information</a:t>
            </a:r>
            <a:endParaRPr lang="fr-CA" dirty="0"/>
          </a:p>
        </p:txBody>
      </p:sp>
      <p:sp>
        <p:nvSpPr>
          <p:cNvPr id="3" name="Espace réservé du contenu 2"/>
          <p:cNvSpPr>
            <a:spLocks noGrp="1"/>
          </p:cNvSpPr>
          <p:nvPr>
            <p:ph idx="1"/>
            <p:custDataLst>
              <p:tags r:id="rId2"/>
            </p:custDataLst>
          </p:nvPr>
        </p:nvSpPr>
        <p:spPr>
          <a:xfrm>
            <a:off x="467544" y="1628800"/>
            <a:ext cx="8229600" cy="2448272"/>
          </a:xfrm>
        </p:spPr>
        <p:txBody>
          <a:bodyPr>
            <a:noAutofit/>
          </a:bodyPr>
          <a:lstStyle/>
          <a:p>
            <a:pPr lvl="0"/>
            <a:r>
              <a:rPr lang="fr-CA" dirty="0" smtClean="0"/>
              <a:t>Photos</a:t>
            </a:r>
            <a:endParaRPr lang="fr-CA" dirty="0"/>
          </a:p>
          <a:p>
            <a:pPr lvl="0"/>
            <a:r>
              <a:rPr lang="fr-CA" dirty="0" err="1" smtClean="0"/>
              <a:t>Littératie</a:t>
            </a:r>
            <a:endParaRPr lang="fr-CA" dirty="0"/>
          </a:p>
          <a:p>
            <a:pPr lvl="0"/>
            <a:r>
              <a:rPr lang="fr-CA" dirty="0" smtClean="0"/>
              <a:t>Session d’information en anglais</a:t>
            </a:r>
            <a:endParaRPr lang="fr-CA" dirty="0"/>
          </a:p>
          <a:p>
            <a:r>
              <a:rPr lang="fr-CA" dirty="0" smtClean="0"/>
              <a:t>Adaptation du contenu</a:t>
            </a:r>
          </a:p>
          <a:p>
            <a:r>
              <a:rPr lang="fr-CA" dirty="0" smtClean="0"/>
              <a:t>Questionnaire </a:t>
            </a:r>
            <a:r>
              <a:rPr lang="fr-CA" dirty="0" err="1" smtClean="0"/>
              <a:t>autoadministré</a:t>
            </a:r>
            <a:endParaRPr lang="fr-CA" dirty="0"/>
          </a:p>
          <a:p>
            <a:r>
              <a:rPr lang="fr-CA" dirty="0" smtClean="0"/>
              <a:t>Aide-mémoire </a:t>
            </a:r>
            <a:r>
              <a:rPr lang="fr-CA" dirty="0"/>
              <a:t>matériel </a:t>
            </a:r>
            <a:r>
              <a:rPr lang="fr-CA" dirty="0" smtClean="0"/>
              <a:t>requis</a:t>
            </a:r>
          </a:p>
          <a:p>
            <a:r>
              <a:rPr lang="fr-CA" dirty="0" smtClean="0"/>
              <a:t>Présence</a:t>
            </a:r>
          </a:p>
          <a:p>
            <a:r>
              <a:rPr lang="fr-CA" dirty="0" smtClean="0"/>
              <a:t>Évaluation</a:t>
            </a:r>
          </a:p>
        </p:txBody>
      </p:sp>
      <p:sp>
        <p:nvSpPr>
          <p:cNvPr id="7" name="Rectangle à coins arrondis 6"/>
          <p:cNvSpPr/>
          <p:nvPr/>
        </p:nvSpPr>
        <p:spPr>
          <a:xfrm>
            <a:off x="5724128" y="4725144"/>
            <a:ext cx="2232248" cy="1163320"/>
          </a:xfrm>
          <a:prstGeom prst="wedgeRoundRectCallout">
            <a:avLst>
              <a:gd name="adj1" fmla="val 35696"/>
              <a:gd name="adj2" fmla="val -81429"/>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lumMod val="75000"/>
                    <a:lumOff val="25000"/>
                  </a:schemeClr>
                </a:solidFill>
                <a:effectLst>
                  <a:outerShdw blurRad="38100" dist="38100" dir="2700000" algn="tl">
                    <a:srgbClr val="000000">
                      <a:alpha val="43137"/>
                    </a:srgbClr>
                  </a:outerShdw>
                </a:effectLst>
              </a:rPr>
              <a:t>Pour en savoir plus</a:t>
            </a:r>
            <a:endParaRPr lang="fr-CA" sz="2800" b="1" dirty="0">
              <a:solidFill>
                <a:schemeClr val="tx1">
                  <a:lumMod val="75000"/>
                  <a:lumOff val="25000"/>
                </a:schemeClr>
              </a:solidFill>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custDataLst>
              <p:tags r:id="rId3"/>
            </p:custDataLst>
          </p:nvPr>
        </p:nvSpPr>
        <p:spPr/>
        <p:txBody>
          <a:bodyPr/>
          <a:lstStyle/>
          <a:p>
            <a:fld id="{99DADCF7-6B60-4899-8B0A-38F0FFA7867B}" type="slidenum">
              <a:rPr lang="fr-CA" smtClean="0"/>
              <a:t>15</a:t>
            </a:fld>
            <a:endParaRPr lang="fr-CA" dirty="0"/>
          </a:p>
        </p:txBody>
      </p:sp>
      <p:sp>
        <p:nvSpPr>
          <p:cNvPr id="6" name="Rectangle à coins arrondis 5"/>
          <p:cNvSpPr/>
          <p:nvPr/>
        </p:nvSpPr>
        <p:spPr>
          <a:xfrm>
            <a:off x="3582675" y="5090780"/>
            <a:ext cx="2357477" cy="930508"/>
          </a:xfrm>
          <a:prstGeom prst="wedgeRoundRectCallout">
            <a:avLst>
              <a:gd name="adj1" fmla="val -4203"/>
              <a:gd name="adj2" fmla="val 68652"/>
              <a:gd name="adj3" fmla="val 16667"/>
            </a:avLst>
          </a:prstGeom>
          <a:solidFill>
            <a:srgbClr val="005EA4"/>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effectLst>
                  <a:outerShdw blurRad="38100" dist="38100" dir="2700000" algn="tl">
                    <a:srgbClr val="000000">
                      <a:alpha val="43137"/>
                    </a:srgbClr>
                  </a:outerShdw>
                </a:effectLst>
              </a:rPr>
              <a:t>Suggestion</a:t>
            </a:r>
            <a:endParaRPr lang="fr-CA" sz="2800" b="1" dirty="0">
              <a:effectLst>
                <a:outerShdw blurRad="38100" dist="38100" dir="2700000" algn="tl">
                  <a:srgbClr val="000000">
                    <a:alpha val="43137"/>
                  </a:srgbClr>
                </a:outerShdw>
              </a:effectLst>
            </a:endParaRPr>
          </a:p>
        </p:txBody>
      </p:sp>
      <p:sp>
        <p:nvSpPr>
          <p:cNvPr id="5" name="Rectangle à coins arrondis 4"/>
          <p:cNvSpPr/>
          <p:nvPr/>
        </p:nvSpPr>
        <p:spPr>
          <a:xfrm>
            <a:off x="1691680" y="5467080"/>
            <a:ext cx="2179027" cy="1108415"/>
          </a:xfrm>
          <a:prstGeom prst="wedgeRoundRectCallout">
            <a:avLst>
              <a:gd name="adj1" fmla="val -67948"/>
              <a:gd name="adj2" fmla="val -5222"/>
              <a:gd name="adj3" fmla="val 16667"/>
            </a:avLst>
          </a:prstGeom>
          <a:solidFill>
            <a:srgbClr val="97DD97"/>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bg1"/>
                </a:solidFill>
                <a:effectLst>
                  <a:outerShdw blurRad="38100" dist="38100" dir="2700000" algn="tl">
                    <a:srgbClr val="000000">
                      <a:alpha val="43137"/>
                    </a:srgbClr>
                  </a:outerShdw>
                </a:effectLst>
              </a:rPr>
              <a:t>Information</a:t>
            </a:r>
            <a:endParaRPr lang="fr-CA" sz="2800" b="1" dirty="0">
              <a:solidFill>
                <a:schemeClr val="bg1"/>
              </a:solidFill>
              <a:effectLst>
                <a:outerShdw blurRad="38100" dist="38100" dir="2700000" algn="tl">
                  <a:srgbClr val="000000">
                    <a:alpha val="43137"/>
                  </a:srgbClr>
                </a:outerShdw>
              </a:effectLst>
            </a:endParaRPr>
          </a:p>
        </p:txBody>
      </p:sp>
      <p:pic>
        <p:nvPicPr>
          <p:cNvPr id="4098" name="Picture 2" descr="C:\Users\jado1246\AppData\Local\Microsoft\Windows\Temporary Internet Files\Content.IE5\F0CRYJZU\Thumbs_up.svg[1].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71517" y="1556792"/>
            <a:ext cx="2448272" cy="2448272"/>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395652" y="1857598"/>
            <a:ext cx="1920763" cy="646331"/>
          </a:xfrm>
          <a:prstGeom prst="rect">
            <a:avLst/>
          </a:prstGeom>
          <a:noFill/>
        </p:spPr>
        <p:txBody>
          <a:bodyPr wrap="square" rtlCol="0">
            <a:spAutoFit/>
          </a:bodyPr>
          <a:lstStyle/>
          <a:p>
            <a:pPr marL="0" lvl="1" algn="ctr"/>
            <a:r>
              <a:rPr lang="fr-CA" b="1" dirty="0" smtClean="0">
                <a:effectLst>
                  <a:outerShdw blurRad="38100" dist="38100" dir="2700000" algn="tl">
                    <a:srgbClr val="000000">
                      <a:alpha val="43137"/>
                    </a:srgbClr>
                  </a:outerShdw>
                </a:effectLst>
                <a:latin typeface="Arial Narrow" panose="020B0606020202030204" pitchFamily="34" charset="0"/>
              </a:rPr>
              <a:t>Avoir  du temps, c’est important!</a:t>
            </a:r>
            <a:endParaRPr lang="fr-C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6478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9DADCF7-6B60-4899-8B0A-38F0FFA7867B}" type="slidenum">
              <a:rPr lang="fr-CA" smtClean="0"/>
              <a:t>16</a:t>
            </a:fld>
            <a:endParaRPr lang="fr-CA" dirty="0"/>
          </a:p>
        </p:txBody>
      </p:sp>
      <p:pic>
        <p:nvPicPr>
          <p:cNvPr id="5" name="Image 4"/>
          <p:cNvPicPr>
            <a:picLocks noChangeAspect="1"/>
          </p:cNvPicPr>
          <p:nvPr/>
        </p:nvPicPr>
        <p:blipFill rotWithShape="1">
          <a:blip r:embed="rId3"/>
          <a:srcRect l="34250" t="16384" r="31888" b="5178"/>
          <a:stretch/>
        </p:blipFill>
        <p:spPr>
          <a:xfrm rot="20970452">
            <a:off x="757750" y="749326"/>
            <a:ext cx="4156121" cy="54126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itre 1"/>
          <p:cNvSpPr>
            <a:spLocks noGrp="1"/>
          </p:cNvSpPr>
          <p:nvPr>
            <p:ph type="title"/>
          </p:nvPr>
        </p:nvSpPr>
        <p:spPr>
          <a:xfrm>
            <a:off x="976064" y="4659213"/>
            <a:ext cx="7772400" cy="1362075"/>
          </a:xfrm>
        </p:spPr>
        <p:txBody>
          <a:bodyPr>
            <a:normAutofit/>
          </a:bodyPr>
          <a:lstStyle/>
          <a:p>
            <a:pPr algn="r"/>
            <a:r>
              <a:rPr lang="fr-CA" dirty="0" smtClean="0"/>
              <a:t>Questionnaire</a:t>
            </a:r>
            <a:br>
              <a:rPr lang="fr-CA" dirty="0" smtClean="0"/>
            </a:br>
            <a:r>
              <a:rPr lang="fr-CA" dirty="0" err="1" smtClean="0"/>
              <a:t>autoadministré</a:t>
            </a:r>
            <a:r>
              <a:rPr lang="fr-CA" dirty="0" smtClean="0"/>
              <a:t> (</a:t>
            </a:r>
            <a:r>
              <a:rPr lang="fr-CA" dirty="0" err="1" smtClean="0"/>
              <a:t>qaa</a:t>
            </a:r>
            <a:r>
              <a:rPr lang="fr-CA" dirty="0" smtClean="0"/>
              <a:t>)</a:t>
            </a:r>
            <a:endParaRPr lang="fr-CA" dirty="0"/>
          </a:p>
        </p:txBody>
      </p:sp>
    </p:spTree>
    <p:extLst>
      <p:ext uri="{BB962C8B-B14F-4D97-AF65-F5344CB8AC3E}">
        <p14:creationId xmlns:p14="http://schemas.microsoft.com/office/powerpoint/2010/main" val="99465112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53752"/>
            <a:ext cx="8229600" cy="1143000"/>
          </a:xfrm>
        </p:spPr>
        <p:txBody>
          <a:bodyPr>
            <a:noAutofit/>
          </a:bodyPr>
          <a:lstStyle/>
          <a:p>
            <a:r>
              <a:rPr lang="fr-CA" dirty="0" smtClean="0"/>
              <a:t>QAA</a:t>
            </a:r>
            <a:endParaRPr lang="fr-CA" dirty="0"/>
          </a:p>
        </p:txBody>
      </p:sp>
      <p:sp>
        <p:nvSpPr>
          <p:cNvPr id="3" name="Espace réservé du contenu 2"/>
          <p:cNvSpPr>
            <a:spLocks noGrp="1"/>
          </p:cNvSpPr>
          <p:nvPr>
            <p:ph idx="1"/>
            <p:custDataLst>
              <p:tags r:id="rId2"/>
            </p:custDataLst>
          </p:nvPr>
        </p:nvSpPr>
        <p:spPr>
          <a:xfrm>
            <a:off x="467544" y="1124745"/>
            <a:ext cx="8229600" cy="2448272"/>
          </a:xfrm>
        </p:spPr>
        <p:txBody>
          <a:bodyPr>
            <a:noAutofit/>
          </a:bodyPr>
          <a:lstStyle/>
          <a:p>
            <a:pPr lvl="0"/>
            <a:r>
              <a:rPr lang="fr-CA" sz="2400" dirty="0" smtClean="0"/>
              <a:t>Versions anglaise et espagnole</a:t>
            </a:r>
            <a:endParaRPr lang="fr-CA" sz="2400" dirty="0"/>
          </a:p>
          <a:p>
            <a:r>
              <a:rPr lang="fr-CA" sz="2400" dirty="0"/>
              <a:t>À</a:t>
            </a:r>
            <a:r>
              <a:rPr lang="fr-CA" sz="2400" dirty="0" smtClean="0"/>
              <a:t> utiliser </a:t>
            </a:r>
            <a:r>
              <a:rPr lang="fr-CA" sz="2400" dirty="0"/>
              <a:t>lors </a:t>
            </a:r>
            <a:r>
              <a:rPr lang="fr-CA" sz="2400" dirty="0" smtClean="0"/>
              <a:t>de la session d’information </a:t>
            </a:r>
          </a:p>
          <a:p>
            <a:r>
              <a:rPr lang="fr-CA" sz="2400" u="sng" dirty="0" smtClean="0"/>
              <a:t>Ne pas ramasser</a:t>
            </a:r>
            <a:r>
              <a:rPr lang="fr-CA" sz="2400" dirty="0" smtClean="0"/>
              <a:t> les QAA complétés</a:t>
            </a:r>
          </a:p>
          <a:p>
            <a:r>
              <a:rPr lang="fr-CA" sz="2400" dirty="0" smtClean="0"/>
              <a:t>Si </a:t>
            </a:r>
            <a:r>
              <a:rPr lang="fr-CA" sz="2400" dirty="0"/>
              <a:t>QAA </a:t>
            </a:r>
            <a:r>
              <a:rPr lang="fr-CA" sz="2400" dirty="0" smtClean="0"/>
              <a:t>positif, utiliser le questionnaire </a:t>
            </a:r>
            <a:r>
              <a:rPr lang="fr-CA" sz="2400" dirty="0"/>
              <a:t>médical détaillé </a:t>
            </a:r>
            <a:r>
              <a:rPr lang="fr-CA" sz="2400" dirty="0" smtClean="0"/>
              <a:t>de votre région </a:t>
            </a:r>
          </a:p>
          <a:p>
            <a:pPr marL="0" lvl="0" indent="0">
              <a:buNone/>
            </a:pPr>
            <a:endParaRPr lang="fr-CA" sz="2400" dirty="0"/>
          </a:p>
        </p:txBody>
      </p:sp>
      <p:sp>
        <p:nvSpPr>
          <p:cNvPr id="4" name="Espace réservé du numéro de diapositive 3"/>
          <p:cNvSpPr>
            <a:spLocks noGrp="1"/>
          </p:cNvSpPr>
          <p:nvPr>
            <p:ph type="sldNum" sz="quarter" idx="12"/>
            <p:custDataLst>
              <p:tags r:id="rId3"/>
            </p:custDataLst>
          </p:nvPr>
        </p:nvSpPr>
        <p:spPr/>
        <p:txBody>
          <a:bodyPr/>
          <a:lstStyle/>
          <a:p>
            <a:fld id="{99DADCF7-6B60-4899-8B0A-38F0FFA7867B}" type="slidenum">
              <a:rPr lang="fr-CA" smtClean="0"/>
              <a:t>17</a:t>
            </a:fld>
            <a:endParaRPr lang="fr-CA" dirty="0"/>
          </a:p>
        </p:txBody>
      </p:sp>
      <p:pic>
        <p:nvPicPr>
          <p:cNvPr id="6" name="Picture 2" descr="C:\Users\jado1246\AppData\Local\Microsoft\Windows\Temporary Internet Files\Content.IE5\F0CRYJZU\Thumbs_up.svg[1].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5816" y="3645024"/>
            <a:ext cx="2448272" cy="244827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211960" y="4109591"/>
            <a:ext cx="1944216" cy="923330"/>
          </a:xfrm>
          <a:prstGeom prst="rect">
            <a:avLst/>
          </a:prstGeom>
          <a:noFill/>
          <a:ln>
            <a:noFill/>
          </a:ln>
        </p:spPr>
        <p:txBody>
          <a:bodyPr wrap="square" rtlCol="0">
            <a:spAutoFit/>
          </a:bodyPr>
          <a:lstStyle/>
          <a:p>
            <a:pPr marL="0" lvl="1" algn="ctr"/>
            <a:r>
              <a:rPr lang="fr-CA" b="1" dirty="0">
                <a:effectLst>
                  <a:outerShdw blurRad="38100" dist="38100" dir="2700000" algn="tl">
                    <a:srgbClr val="000000">
                      <a:alpha val="43137"/>
                    </a:srgbClr>
                  </a:outerShdw>
                </a:effectLst>
                <a:latin typeface="Arial Narrow" panose="020B0606020202030204" pitchFamily="34" charset="0"/>
              </a:rPr>
              <a:t>Collaboration </a:t>
            </a:r>
            <a:r>
              <a:rPr lang="fr-CA" b="1" dirty="0" smtClean="0">
                <a:effectLst>
                  <a:outerShdw blurRad="38100" dist="38100" dir="2700000" algn="tl">
                    <a:srgbClr val="000000">
                      <a:alpha val="43137"/>
                    </a:srgbClr>
                  </a:outerShdw>
                </a:effectLst>
                <a:latin typeface="Arial Narrow" panose="020B0606020202030204" pitchFamily="34" charset="0"/>
              </a:rPr>
              <a:t>du               travailleur</a:t>
            </a:r>
            <a:endParaRPr lang="fr-CA" b="1" dirty="0">
              <a:effectLst>
                <a:outerShdw blurRad="38100" dist="38100" dir="2700000" algn="tl">
                  <a:srgbClr val="000000">
                    <a:alpha val="43137"/>
                  </a:srgbClr>
                </a:outerShdw>
              </a:effectLst>
              <a:latin typeface="Arial Narrow" panose="020B0606020202030204" pitchFamily="34" charset="0"/>
            </a:endParaRPr>
          </a:p>
          <a:p>
            <a:pPr marL="0" lvl="1"/>
            <a:endParaRPr lang="fr-CA" dirty="0"/>
          </a:p>
        </p:txBody>
      </p:sp>
    </p:spTree>
    <p:extLst>
      <p:ext uri="{BB962C8B-B14F-4D97-AF65-F5344CB8AC3E}">
        <p14:creationId xmlns:p14="http://schemas.microsoft.com/office/powerpoint/2010/main" val="28324518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9DADCF7-6B60-4899-8B0A-38F0FFA7867B}" type="slidenum">
              <a:rPr lang="fr-CA" smtClean="0"/>
              <a:t>18</a:t>
            </a:fld>
            <a:endParaRPr lang="fr-CA" dirty="0"/>
          </a:p>
        </p:txBody>
      </p:sp>
      <p:pic>
        <p:nvPicPr>
          <p:cNvPr id="5" name="Image 4"/>
          <p:cNvPicPr>
            <a:picLocks noChangeAspect="1"/>
          </p:cNvPicPr>
          <p:nvPr/>
        </p:nvPicPr>
        <p:blipFill rotWithShape="1">
          <a:blip r:embed="rId3"/>
          <a:srcRect l="69688" t="6579" r="10625" b="7980"/>
          <a:stretch/>
        </p:blipFill>
        <p:spPr>
          <a:xfrm rot="702697">
            <a:off x="4302649" y="444184"/>
            <a:ext cx="2203470" cy="5376466"/>
          </a:xfrm>
          <a:prstGeom prst="rect">
            <a:avLst/>
          </a:prstGeom>
          <a:ln>
            <a:noFill/>
          </a:ln>
          <a:effectLst>
            <a:outerShdw blurRad="292100" dist="139700" dir="2700000" algn="tl" rotWithShape="0">
              <a:srgbClr val="333333">
                <a:alpha val="65000"/>
              </a:srgbClr>
            </a:outerShdw>
          </a:effectLst>
        </p:spPr>
      </p:pic>
      <p:sp>
        <p:nvSpPr>
          <p:cNvPr id="6" name="Titre 1"/>
          <p:cNvSpPr txBox="1">
            <a:spLocks/>
          </p:cNvSpPr>
          <p:nvPr/>
        </p:nvSpPr>
        <p:spPr>
          <a:xfrm>
            <a:off x="976064" y="4653136"/>
            <a:ext cx="7772400"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baseline="0">
                <a:solidFill>
                  <a:srgbClr val="002060"/>
                </a:solidFill>
                <a:latin typeface="Arial Narrow" panose="020B0606020202030204" pitchFamily="34" charset="0"/>
                <a:ea typeface="+mj-ea"/>
                <a:cs typeface="+mj-cs"/>
              </a:defRPr>
            </a:lvl1pPr>
          </a:lstStyle>
          <a:p>
            <a:pPr algn="r"/>
            <a:r>
              <a:rPr lang="fr-CA" dirty="0" smtClean="0"/>
              <a:t>Dépliant</a:t>
            </a:r>
            <a:endParaRPr lang="fr-CA" dirty="0"/>
          </a:p>
        </p:txBody>
      </p:sp>
      <p:pic>
        <p:nvPicPr>
          <p:cNvPr id="12" name="Image 11"/>
          <p:cNvPicPr>
            <a:picLocks noChangeAspect="1"/>
          </p:cNvPicPr>
          <p:nvPr/>
        </p:nvPicPr>
        <p:blipFill rotWithShape="1">
          <a:blip r:embed="rId3"/>
          <a:srcRect l="69688" t="6579" r="10625" b="7980"/>
          <a:stretch/>
        </p:blipFill>
        <p:spPr>
          <a:xfrm rot="510580">
            <a:off x="4071096" y="478421"/>
            <a:ext cx="2203470" cy="5376466"/>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3"/>
          <a:srcRect l="69688" t="6579" r="10625" b="7980"/>
          <a:stretch/>
        </p:blipFill>
        <p:spPr>
          <a:xfrm rot="311587">
            <a:off x="3785916" y="569791"/>
            <a:ext cx="2203470" cy="5376466"/>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3"/>
          <a:srcRect l="69688" t="6579" r="10625" b="7980"/>
          <a:stretch/>
        </p:blipFill>
        <p:spPr>
          <a:xfrm>
            <a:off x="3304634" y="684536"/>
            <a:ext cx="2203470" cy="5376466"/>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3"/>
          <a:srcRect l="69688" t="6579" r="10625" b="7980"/>
          <a:stretch/>
        </p:blipFill>
        <p:spPr>
          <a:xfrm rot="21300364">
            <a:off x="2786772" y="887968"/>
            <a:ext cx="2203470" cy="53764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691140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53752"/>
            <a:ext cx="8229600" cy="1143000"/>
          </a:xfrm>
        </p:spPr>
        <p:txBody>
          <a:bodyPr>
            <a:noAutofit/>
          </a:bodyPr>
          <a:lstStyle/>
          <a:p>
            <a:r>
              <a:rPr lang="fr-CA" dirty="0" smtClean="0"/>
              <a:t>Dépliant</a:t>
            </a:r>
            <a:endParaRPr lang="fr-CA" dirty="0"/>
          </a:p>
        </p:txBody>
      </p:sp>
      <p:sp>
        <p:nvSpPr>
          <p:cNvPr id="3" name="Espace réservé du contenu 2"/>
          <p:cNvSpPr>
            <a:spLocks noGrp="1"/>
          </p:cNvSpPr>
          <p:nvPr>
            <p:ph idx="1"/>
            <p:custDataLst>
              <p:tags r:id="rId2"/>
            </p:custDataLst>
          </p:nvPr>
        </p:nvSpPr>
        <p:spPr>
          <a:xfrm>
            <a:off x="467544" y="1124745"/>
            <a:ext cx="8229600" cy="2448272"/>
          </a:xfrm>
        </p:spPr>
        <p:txBody>
          <a:bodyPr>
            <a:noAutofit/>
          </a:bodyPr>
          <a:lstStyle/>
          <a:p>
            <a:pPr lvl="0"/>
            <a:r>
              <a:rPr lang="fr-CA" sz="2400" dirty="0" smtClean="0"/>
              <a:t>Photos</a:t>
            </a:r>
          </a:p>
          <a:p>
            <a:pPr lvl="0"/>
            <a:r>
              <a:rPr lang="fr-CA" sz="2400" dirty="0" err="1" smtClean="0"/>
              <a:t>Littératie</a:t>
            </a:r>
            <a:endParaRPr lang="fr-CA" sz="2400" dirty="0" smtClean="0"/>
          </a:p>
          <a:p>
            <a:pPr lvl="0"/>
            <a:r>
              <a:rPr lang="fr-CA" sz="2400" dirty="0" smtClean="0"/>
              <a:t>Versions anglaise et espagnole</a:t>
            </a:r>
          </a:p>
          <a:p>
            <a:pPr lvl="0"/>
            <a:r>
              <a:rPr lang="fr-CA" sz="2400" dirty="0" smtClean="0"/>
              <a:t>Effets sur la santé</a:t>
            </a:r>
          </a:p>
          <a:p>
            <a:pPr lvl="0"/>
            <a:r>
              <a:rPr lang="fr-CA" sz="2400" dirty="0" smtClean="0"/>
              <a:t>Moyens de prévention</a:t>
            </a:r>
            <a:endParaRPr lang="fr-CA" sz="2400" dirty="0"/>
          </a:p>
          <a:p>
            <a:r>
              <a:rPr lang="fr-CA" sz="2400" dirty="0"/>
              <a:t>Questionnaire </a:t>
            </a:r>
            <a:r>
              <a:rPr lang="fr-CA" sz="2400" dirty="0" err="1" smtClean="0"/>
              <a:t>autoadministré</a:t>
            </a:r>
            <a:r>
              <a:rPr lang="fr-CA" sz="2400" dirty="0" smtClean="0"/>
              <a:t> inclus </a:t>
            </a:r>
          </a:p>
          <a:p>
            <a:pPr marL="0" lvl="0" indent="0">
              <a:buNone/>
            </a:pPr>
            <a:endParaRPr lang="fr-CA" sz="2400" dirty="0"/>
          </a:p>
        </p:txBody>
      </p:sp>
      <p:sp>
        <p:nvSpPr>
          <p:cNvPr id="4" name="Espace réservé du numéro de diapositive 3"/>
          <p:cNvSpPr>
            <a:spLocks noGrp="1"/>
          </p:cNvSpPr>
          <p:nvPr>
            <p:ph type="sldNum" sz="quarter" idx="12"/>
            <p:custDataLst>
              <p:tags r:id="rId3"/>
            </p:custDataLst>
          </p:nvPr>
        </p:nvSpPr>
        <p:spPr/>
        <p:txBody>
          <a:bodyPr/>
          <a:lstStyle/>
          <a:p>
            <a:fld id="{99DADCF7-6B60-4899-8B0A-38F0FFA7867B}" type="slidenum">
              <a:rPr lang="fr-CA" smtClean="0"/>
              <a:t>19</a:t>
            </a:fld>
            <a:endParaRPr lang="fr-CA" dirty="0"/>
          </a:p>
        </p:txBody>
      </p:sp>
    </p:spTree>
    <p:extLst>
      <p:ext uri="{BB962C8B-B14F-4D97-AF65-F5344CB8AC3E}">
        <p14:creationId xmlns:p14="http://schemas.microsoft.com/office/powerpoint/2010/main" val="129883704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lstStyle/>
          <a:p>
            <a:r>
              <a:rPr lang="fr-CA" dirty="0" smtClean="0"/>
              <a:t>Plan de la présentation</a:t>
            </a:r>
            <a:endParaRPr lang="fr-CA" dirty="0"/>
          </a:p>
        </p:txBody>
      </p:sp>
      <p:sp>
        <p:nvSpPr>
          <p:cNvPr id="3" name="Espace réservé du contenu 2"/>
          <p:cNvSpPr>
            <a:spLocks noGrp="1"/>
          </p:cNvSpPr>
          <p:nvPr>
            <p:ph idx="1"/>
          </p:nvPr>
        </p:nvSpPr>
        <p:spPr>
          <a:xfrm>
            <a:off x="457200" y="875853"/>
            <a:ext cx="8229600" cy="3921299"/>
          </a:xfrm>
        </p:spPr>
        <p:txBody>
          <a:bodyPr>
            <a:noAutofit/>
          </a:bodyPr>
          <a:lstStyle/>
          <a:p>
            <a:r>
              <a:rPr lang="fr-CA" sz="2400" dirty="0" smtClean="0"/>
              <a:t>Historique – Stratégie d’intervention provinciale</a:t>
            </a:r>
          </a:p>
          <a:p>
            <a:r>
              <a:rPr lang="fr-CA" sz="2400" dirty="0" smtClean="0"/>
              <a:t>GPP Poussières de bois</a:t>
            </a:r>
          </a:p>
          <a:p>
            <a:r>
              <a:rPr lang="fr-CA" sz="2400" dirty="0" smtClean="0"/>
              <a:t>Évaluation de l'exposition aux poussières de bois</a:t>
            </a:r>
          </a:p>
          <a:p>
            <a:r>
              <a:rPr lang="fr-CA" sz="2400" dirty="0" smtClean="0"/>
              <a:t>Guide d’animation et session d’information</a:t>
            </a:r>
          </a:p>
          <a:p>
            <a:r>
              <a:rPr lang="fr-CA" sz="2400" dirty="0" smtClean="0"/>
              <a:t>Dépliant</a:t>
            </a:r>
          </a:p>
          <a:p>
            <a:r>
              <a:rPr lang="fr-CA" sz="2400" dirty="0" smtClean="0"/>
              <a:t>Questionnaire </a:t>
            </a:r>
            <a:r>
              <a:rPr lang="fr-CA" sz="2400" dirty="0" err="1" smtClean="0"/>
              <a:t>autoadministré</a:t>
            </a:r>
            <a:endParaRPr lang="fr-CA" sz="2400" dirty="0" smtClean="0"/>
          </a:p>
          <a:p>
            <a:r>
              <a:rPr lang="fr-CA" sz="2400" dirty="0" smtClean="0"/>
              <a:t>Consentement éclairé</a:t>
            </a:r>
          </a:p>
          <a:p>
            <a:r>
              <a:rPr lang="fr-CA" sz="2400" dirty="0" smtClean="0"/>
              <a:t>Guide de saisie SISAT</a:t>
            </a:r>
          </a:p>
          <a:p>
            <a:r>
              <a:rPr lang="fr-CA" sz="2400" dirty="0" smtClean="0"/>
              <a:t>Présentation du dossier thématique sur le portail</a:t>
            </a:r>
          </a:p>
        </p:txBody>
      </p:sp>
      <p:sp>
        <p:nvSpPr>
          <p:cNvPr id="4" name="Espace réservé du numéro de diapositive 3"/>
          <p:cNvSpPr>
            <a:spLocks noGrp="1"/>
          </p:cNvSpPr>
          <p:nvPr>
            <p:ph type="sldNum" sz="quarter" idx="12"/>
          </p:nvPr>
        </p:nvSpPr>
        <p:spPr/>
        <p:txBody>
          <a:bodyPr/>
          <a:lstStyle/>
          <a:p>
            <a:fld id="{99DADCF7-6B60-4899-8B0A-38F0FFA7867B}" type="slidenum">
              <a:rPr lang="fr-CA" smtClean="0"/>
              <a:t>2</a:t>
            </a:fld>
            <a:endParaRPr lang="fr-CA" dirty="0"/>
          </a:p>
        </p:txBody>
      </p:sp>
    </p:spTree>
    <p:extLst>
      <p:ext uri="{BB962C8B-B14F-4D97-AF65-F5344CB8AC3E}">
        <p14:creationId xmlns:p14="http://schemas.microsoft.com/office/powerpoint/2010/main" val="345499946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9DADCF7-6B60-4899-8B0A-38F0FFA7867B}" type="slidenum">
              <a:rPr lang="fr-CA" smtClean="0"/>
              <a:t>20</a:t>
            </a:fld>
            <a:endParaRPr lang="fr-CA" dirty="0"/>
          </a:p>
        </p:txBody>
      </p:sp>
      <p:pic>
        <p:nvPicPr>
          <p:cNvPr id="3" name="Image 2"/>
          <p:cNvPicPr>
            <a:picLocks noChangeAspect="1"/>
          </p:cNvPicPr>
          <p:nvPr/>
        </p:nvPicPr>
        <p:blipFill>
          <a:blip r:embed="rId3"/>
          <a:stretch>
            <a:fillRect/>
          </a:stretch>
        </p:blipFill>
        <p:spPr>
          <a:xfrm>
            <a:off x="4067944" y="692696"/>
            <a:ext cx="3492853" cy="4434578"/>
          </a:xfrm>
          <a:prstGeom prst="rect">
            <a:avLst/>
          </a:prstGeom>
          <a:ln>
            <a:noFill/>
          </a:ln>
          <a:effectLst>
            <a:reflection blurRad="12700" stA="30000" endPos="30000" dist="5000" dir="5400000" sy="-100000" algn="bl" rotWithShape="0"/>
          </a:effectLst>
          <a:scene3d>
            <a:camera prst="perspectiveContrastingLeftFacing">
              <a:rot lat="300000" lon="21594000" rev="0"/>
            </a:camera>
            <a:lightRig rig="threePt" dir="t">
              <a:rot lat="0" lon="0" rev="2700000"/>
            </a:lightRig>
          </a:scene3d>
          <a:sp3d>
            <a:bevelT w="63500" h="50800"/>
          </a:sp3d>
        </p:spPr>
      </p:pic>
      <p:pic>
        <p:nvPicPr>
          <p:cNvPr id="5" name="Image 4"/>
          <p:cNvPicPr>
            <a:picLocks noChangeAspect="1"/>
          </p:cNvPicPr>
          <p:nvPr/>
        </p:nvPicPr>
        <p:blipFill>
          <a:blip r:embed="rId4"/>
          <a:stretch>
            <a:fillRect/>
          </a:stretch>
        </p:blipFill>
        <p:spPr>
          <a:xfrm rot="20888949">
            <a:off x="976064" y="442548"/>
            <a:ext cx="2619013" cy="5949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itre 1"/>
          <p:cNvSpPr>
            <a:spLocks noGrp="1"/>
          </p:cNvSpPr>
          <p:nvPr>
            <p:ph type="title"/>
          </p:nvPr>
        </p:nvSpPr>
        <p:spPr>
          <a:xfrm>
            <a:off x="976064" y="4653136"/>
            <a:ext cx="7772400" cy="1362075"/>
          </a:xfrm>
        </p:spPr>
        <p:txBody>
          <a:bodyPr/>
          <a:lstStyle/>
          <a:p>
            <a:pPr algn="r"/>
            <a:r>
              <a:rPr lang="fr-CA" dirty="0" smtClean="0"/>
              <a:t>Consentement</a:t>
            </a:r>
            <a:br>
              <a:rPr lang="fr-CA" dirty="0" smtClean="0"/>
            </a:br>
            <a:r>
              <a:rPr lang="fr-CA" dirty="0" smtClean="0"/>
              <a:t>éclairé</a:t>
            </a:r>
            <a:endParaRPr lang="fr-CA" dirty="0"/>
          </a:p>
        </p:txBody>
      </p:sp>
    </p:spTree>
    <p:extLst>
      <p:ext uri="{BB962C8B-B14F-4D97-AF65-F5344CB8AC3E}">
        <p14:creationId xmlns:p14="http://schemas.microsoft.com/office/powerpoint/2010/main" val="369928100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53752"/>
            <a:ext cx="8229600" cy="1143000"/>
          </a:xfrm>
        </p:spPr>
        <p:txBody>
          <a:bodyPr>
            <a:noAutofit/>
          </a:bodyPr>
          <a:lstStyle/>
          <a:p>
            <a:r>
              <a:rPr lang="fr-CA" dirty="0" smtClean="0"/>
              <a:t>Consentement éclairé</a:t>
            </a:r>
            <a:endParaRPr lang="fr-CA" dirty="0"/>
          </a:p>
        </p:txBody>
      </p:sp>
      <p:sp>
        <p:nvSpPr>
          <p:cNvPr id="4" name="Espace réservé du numéro de diapositive 3"/>
          <p:cNvSpPr>
            <a:spLocks noGrp="1"/>
          </p:cNvSpPr>
          <p:nvPr>
            <p:ph type="sldNum" sz="quarter" idx="12"/>
            <p:custDataLst>
              <p:tags r:id="rId2"/>
            </p:custDataLst>
          </p:nvPr>
        </p:nvSpPr>
        <p:spPr/>
        <p:txBody>
          <a:bodyPr/>
          <a:lstStyle/>
          <a:p>
            <a:fld id="{99DADCF7-6B60-4899-8B0A-38F0FFA7867B}" type="slidenum">
              <a:rPr lang="fr-CA" smtClean="0"/>
              <a:t>21</a:t>
            </a:fld>
            <a:endParaRPr lang="fr-CA" dirty="0"/>
          </a:p>
        </p:txBody>
      </p:sp>
      <p:graphicFrame>
        <p:nvGraphicFramePr>
          <p:cNvPr id="5" name="Tableau 4"/>
          <p:cNvGraphicFramePr>
            <a:graphicFrameLocks noGrp="1"/>
          </p:cNvGraphicFramePr>
          <p:nvPr>
            <p:extLst>
              <p:ext uri="{D42A27DB-BD31-4B8C-83A1-F6EECF244321}">
                <p14:modId xmlns:p14="http://schemas.microsoft.com/office/powerpoint/2010/main" val="2975981399"/>
              </p:ext>
            </p:extLst>
          </p:nvPr>
        </p:nvGraphicFramePr>
        <p:xfrm>
          <a:off x="899592" y="1412776"/>
          <a:ext cx="7488832" cy="4176464"/>
        </p:xfrm>
        <a:graphic>
          <a:graphicData uri="http://schemas.openxmlformats.org/drawingml/2006/table">
            <a:tbl>
              <a:tblPr firstRow="1" bandRow="1">
                <a:tableStyleId>{5C22544A-7EE6-4342-B048-85BDC9FD1C3A}</a:tableStyleId>
              </a:tblPr>
              <a:tblGrid>
                <a:gridCol w="3744416"/>
                <a:gridCol w="3744416"/>
              </a:tblGrid>
              <a:tr h="757284">
                <a:tc>
                  <a:txBody>
                    <a:bodyPr/>
                    <a:lstStyle/>
                    <a:p>
                      <a:pPr algn="ctr"/>
                      <a:r>
                        <a:rPr lang="fr-CA" sz="2800" dirty="0" smtClean="0">
                          <a:latin typeface="ArialNarrow"/>
                        </a:rPr>
                        <a:t>Dépliant</a:t>
                      </a:r>
                      <a:endParaRPr lang="fr-CA" sz="2800" dirty="0">
                        <a:latin typeface="Arial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2800" dirty="0" smtClean="0">
                          <a:latin typeface="ArialNarrow"/>
                        </a:rPr>
                        <a:t>Aide-mémoire</a:t>
                      </a:r>
                      <a:endParaRPr lang="fr-CA" sz="2800" dirty="0">
                        <a:latin typeface="Arial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5480">
                <a:tc>
                  <a:txBody>
                    <a:bodyPr/>
                    <a:lstStyle/>
                    <a:p>
                      <a:pPr algn="ctr"/>
                      <a:r>
                        <a:rPr lang="fr-CA" sz="2800" dirty="0" smtClean="0">
                          <a:latin typeface="ArialNarrow"/>
                        </a:rPr>
                        <a:t>Travailleur</a:t>
                      </a:r>
                      <a:endParaRPr lang="fr-CA" sz="2800" dirty="0">
                        <a:latin typeface="Arial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2800" dirty="0" smtClean="0">
                          <a:latin typeface="ArialNarrow"/>
                        </a:rPr>
                        <a:t>Intervenant</a:t>
                      </a:r>
                      <a:endParaRPr lang="fr-CA" sz="2800" dirty="0">
                        <a:latin typeface="Arial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5480">
                <a:tc>
                  <a:txBody>
                    <a:bodyPr/>
                    <a:lstStyle/>
                    <a:p>
                      <a:pPr algn="ctr"/>
                      <a:r>
                        <a:rPr lang="fr-CA" sz="2800" dirty="0" err="1" smtClean="0">
                          <a:latin typeface="ArialNarrow"/>
                        </a:rPr>
                        <a:t>Littératie</a:t>
                      </a:r>
                      <a:endParaRPr lang="fr-CA" sz="2800" dirty="0">
                        <a:latin typeface="Arial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2800" dirty="0" smtClean="0">
                          <a:latin typeface="ArialNarrow"/>
                        </a:rPr>
                        <a:t>Plus</a:t>
                      </a:r>
                      <a:r>
                        <a:rPr lang="fr-CA" sz="2800" baseline="0" dirty="0" smtClean="0">
                          <a:latin typeface="ArialNarrow"/>
                        </a:rPr>
                        <a:t> complexe</a:t>
                      </a:r>
                      <a:endParaRPr lang="fr-CA" sz="2800" dirty="0">
                        <a:latin typeface="Arial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5480">
                <a:tc gridSpan="2">
                  <a:txBody>
                    <a:bodyPr/>
                    <a:lstStyle/>
                    <a:p>
                      <a:pPr algn="ctr"/>
                      <a:r>
                        <a:rPr lang="fr-CA" sz="2800" dirty="0" smtClean="0">
                          <a:latin typeface="ArialNarrow"/>
                        </a:rPr>
                        <a:t>Version anglaise</a:t>
                      </a:r>
                      <a:endParaRPr lang="fr-CA" sz="2800" dirty="0">
                        <a:latin typeface="Arial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CA" dirty="0">
                        <a:latin typeface="ArialNarrow"/>
                      </a:endParaRPr>
                    </a:p>
                  </a:txBody>
                  <a:tcPr/>
                </a:tc>
              </a:tr>
              <a:tr h="1602740">
                <a:tc gridSpan="2">
                  <a:txBody>
                    <a:bodyPr/>
                    <a:lstStyle/>
                    <a:p>
                      <a:pPr algn="ctr"/>
                      <a:r>
                        <a:rPr lang="fr-CA" sz="2800" dirty="0" smtClean="0">
                          <a:latin typeface="ArialNarrow"/>
                        </a:rPr>
                        <a:t>Investigation de l’asthme professionnel (toutes substances sensibilisantes)</a:t>
                      </a:r>
                      <a:endParaRPr lang="fr-CA" sz="2800" dirty="0">
                        <a:latin typeface="Arial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CA" dirty="0">
                        <a:latin typeface="ArialNarrow"/>
                      </a:endParaRPr>
                    </a:p>
                  </a:txBody>
                  <a:tcPr/>
                </a:tc>
              </a:tr>
            </a:tbl>
          </a:graphicData>
        </a:graphic>
      </p:graphicFrame>
    </p:spTree>
    <p:extLst>
      <p:ext uri="{BB962C8B-B14F-4D97-AF65-F5344CB8AC3E}">
        <p14:creationId xmlns:p14="http://schemas.microsoft.com/office/powerpoint/2010/main" val="21334540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20667655">
            <a:off x="1227025" y="375792"/>
            <a:ext cx="4566419" cy="58407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itre 1"/>
          <p:cNvSpPr>
            <a:spLocks noGrp="1"/>
          </p:cNvSpPr>
          <p:nvPr>
            <p:ph type="title"/>
          </p:nvPr>
        </p:nvSpPr>
        <p:spPr>
          <a:xfrm>
            <a:off x="976064" y="4659213"/>
            <a:ext cx="7772400" cy="1362075"/>
          </a:xfrm>
        </p:spPr>
        <p:txBody>
          <a:bodyPr/>
          <a:lstStyle/>
          <a:p>
            <a:pPr algn="r"/>
            <a:r>
              <a:rPr lang="fr-CA" dirty="0" smtClean="0"/>
              <a:t>Guide de saisie</a:t>
            </a:r>
            <a:br>
              <a:rPr lang="fr-CA" dirty="0" smtClean="0"/>
            </a:br>
            <a:r>
              <a:rPr lang="fr-CA" dirty="0" err="1" smtClean="0"/>
              <a:t>sisat</a:t>
            </a:r>
            <a:endParaRPr lang="fr-CA" dirty="0"/>
          </a:p>
        </p:txBody>
      </p:sp>
      <p:sp>
        <p:nvSpPr>
          <p:cNvPr id="4" name="Espace réservé du numéro de diapositive 3"/>
          <p:cNvSpPr>
            <a:spLocks noGrp="1"/>
          </p:cNvSpPr>
          <p:nvPr>
            <p:ph type="sldNum" sz="quarter" idx="12"/>
          </p:nvPr>
        </p:nvSpPr>
        <p:spPr/>
        <p:txBody>
          <a:bodyPr/>
          <a:lstStyle/>
          <a:p>
            <a:fld id="{99DADCF7-6B60-4899-8B0A-38F0FFA7867B}" type="slidenum">
              <a:rPr lang="fr-CA" smtClean="0"/>
              <a:t>22</a:t>
            </a:fld>
            <a:endParaRPr lang="fr-CA" dirty="0"/>
          </a:p>
        </p:txBody>
      </p:sp>
    </p:spTree>
    <p:extLst>
      <p:ext uri="{BB962C8B-B14F-4D97-AF65-F5344CB8AC3E}">
        <p14:creationId xmlns:p14="http://schemas.microsoft.com/office/powerpoint/2010/main" val="104471966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42863"/>
            <a:ext cx="8229600" cy="865857"/>
          </a:xfrm>
        </p:spPr>
        <p:txBody>
          <a:bodyPr>
            <a:noAutofit/>
          </a:bodyPr>
          <a:lstStyle/>
          <a:p>
            <a:r>
              <a:rPr lang="fr-CA" dirty="0" smtClean="0"/>
              <a:t>Guide de saisie SISAT</a:t>
            </a:r>
            <a:endParaRPr lang="fr-CA" dirty="0"/>
          </a:p>
        </p:txBody>
      </p:sp>
      <p:sp>
        <p:nvSpPr>
          <p:cNvPr id="3" name="Espace réservé du contenu 2"/>
          <p:cNvSpPr>
            <a:spLocks noGrp="1"/>
          </p:cNvSpPr>
          <p:nvPr>
            <p:ph idx="1"/>
            <p:custDataLst>
              <p:tags r:id="rId2"/>
            </p:custDataLst>
          </p:nvPr>
        </p:nvSpPr>
        <p:spPr>
          <a:xfrm>
            <a:off x="467544" y="1124744"/>
            <a:ext cx="6552728" cy="4752528"/>
          </a:xfrm>
        </p:spPr>
        <p:txBody>
          <a:bodyPr>
            <a:noAutofit/>
          </a:bodyPr>
          <a:lstStyle/>
          <a:p>
            <a:pPr lvl="0"/>
            <a:r>
              <a:rPr lang="fr-CA" sz="2400" dirty="0" smtClean="0"/>
              <a:t>Visuel et facile à utiliser</a:t>
            </a:r>
          </a:p>
          <a:p>
            <a:pPr lvl="0"/>
            <a:r>
              <a:rPr lang="fr-CA" sz="2400" dirty="0" smtClean="0"/>
              <a:t>Touche trois volets</a:t>
            </a:r>
          </a:p>
          <a:p>
            <a:pPr lvl="1"/>
            <a:r>
              <a:rPr lang="fr-CA" sz="2400" dirty="0" smtClean="0"/>
              <a:t>Session d’information</a:t>
            </a:r>
          </a:p>
          <a:p>
            <a:pPr lvl="1"/>
            <a:r>
              <a:rPr lang="fr-CA" sz="2400" dirty="0" smtClean="0"/>
              <a:t>Surveillance médicale</a:t>
            </a:r>
          </a:p>
          <a:p>
            <a:pPr lvl="1"/>
            <a:r>
              <a:rPr lang="fr-CA" sz="2400" dirty="0" smtClean="0"/>
              <a:t>Surveillance environnementale</a:t>
            </a:r>
          </a:p>
          <a:p>
            <a:pPr lvl="0"/>
            <a:r>
              <a:rPr lang="fr-CA" sz="2400" dirty="0" smtClean="0"/>
              <a:t>Intégration des notions d’états de facteurs du risque et milieu prêt à agir</a:t>
            </a:r>
          </a:p>
          <a:p>
            <a:pPr lvl="0"/>
            <a:r>
              <a:rPr lang="fr-CA" sz="2400" dirty="0" smtClean="0"/>
              <a:t>Évaluation en 2021</a:t>
            </a:r>
          </a:p>
        </p:txBody>
      </p:sp>
      <p:sp>
        <p:nvSpPr>
          <p:cNvPr id="4" name="Espace réservé du numéro de diapositive 3"/>
          <p:cNvSpPr>
            <a:spLocks noGrp="1"/>
          </p:cNvSpPr>
          <p:nvPr>
            <p:ph type="sldNum" sz="quarter" idx="12"/>
            <p:custDataLst>
              <p:tags r:id="rId3"/>
            </p:custDataLst>
          </p:nvPr>
        </p:nvSpPr>
        <p:spPr/>
        <p:txBody>
          <a:bodyPr/>
          <a:lstStyle/>
          <a:p>
            <a:fld id="{99DADCF7-6B60-4899-8B0A-38F0FFA7867B}" type="slidenum">
              <a:rPr lang="fr-CA" smtClean="0"/>
              <a:t>23</a:t>
            </a:fld>
            <a:endParaRPr lang="fr-CA" dirty="0"/>
          </a:p>
        </p:txBody>
      </p:sp>
    </p:spTree>
    <p:extLst>
      <p:ext uri="{BB962C8B-B14F-4D97-AF65-F5344CB8AC3E}">
        <p14:creationId xmlns:p14="http://schemas.microsoft.com/office/powerpoint/2010/main" val="353725929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42863"/>
            <a:ext cx="8229600" cy="865857"/>
          </a:xfrm>
        </p:spPr>
        <p:txBody>
          <a:bodyPr>
            <a:noAutofit/>
          </a:bodyPr>
          <a:lstStyle/>
          <a:p>
            <a:r>
              <a:rPr lang="fr-CA" dirty="0" smtClean="0"/>
              <a:t>Guide de saisie SISAT</a:t>
            </a:r>
            <a:endParaRPr lang="fr-CA" dirty="0"/>
          </a:p>
        </p:txBody>
      </p:sp>
      <p:sp>
        <p:nvSpPr>
          <p:cNvPr id="3" name="Espace réservé du contenu 2"/>
          <p:cNvSpPr>
            <a:spLocks noGrp="1"/>
          </p:cNvSpPr>
          <p:nvPr>
            <p:ph idx="1"/>
            <p:custDataLst>
              <p:tags r:id="rId2"/>
            </p:custDataLst>
          </p:nvPr>
        </p:nvSpPr>
        <p:spPr>
          <a:xfrm>
            <a:off x="467544" y="1124743"/>
            <a:ext cx="8424936" cy="5596731"/>
          </a:xfrm>
        </p:spPr>
        <p:txBody>
          <a:bodyPr>
            <a:normAutofit/>
          </a:bodyPr>
          <a:lstStyle/>
          <a:p>
            <a:pPr marL="0" lvl="0" indent="0">
              <a:buNone/>
            </a:pPr>
            <a:r>
              <a:rPr lang="fr-CA" sz="2400" u="sng" dirty="0" smtClean="0"/>
              <a:t>SESSION D’INFORMATION</a:t>
            </a:r>
            <a:endParaRPr lang="fr-CA" sz="2400" dirty="0" smtClean="0"/>
          </a:p>
          <a:p>
            <a:pPr marL="0" indent="0">
              <a:buNone/>
            </a:pPr>
            <a:endParaRPr lang="fr-CA" dirty="0" smtClean="0"/>
          </a:p>
          <a:p>
            <a:pPr marL="0" indent="0">
              <a:buNone/>
            </a:pPr>
            <a:r>
              <a:rPr lang="fr-CA" sz="2400" dirty="0" smtClean="0"/>
              <a:t>Dans l’onglet               , ajouter : </a:t>
            </a:r>
          </a:p>
          <a:p>
            <a:pPr>
              <a:buFont typeface="Wingdings" panose="05000000000000000000" pitchFamily="2" charset="2"/>
              <a:buChar char="§"/>
            </a:pPr>
            <a:r>
              <a:rPr lang="fr-CA" sz="2400" dirty="0" smtClean="0"/>
              <a:t>Activité d’information </a:t>
            </a:r>
            <a:r>
              <a:rPr lang="fr-CA" sz="2400" b="1" dirty="0" smtClean="0"/>
              <a:t>Session complète d’information</a:t>
            </a:r>
          </a:p>
          <a:p>
            <a:pPr marL="361950" indent="-361950">
              <a:buFont typeface="Wingdings" panose="05000000000000000000" pitchFamily="2" charset="2"/>
              <a:buChar char="§"/>
            </a:pPr>
            <a:r>
              <a:rPr lang="fr-CA" sz="2400" dirty="0" smtClean="0"/>
              <a:t>Activité </a:t>
            </a:r>
            <a:r>
              <a:rPr lang="fr-CA" sz="2400" dirty="0"/>
              <a:t>générale </a:t>
            </a:r>
            <a:r>
              <a:rPr lang="fr-CA" sz="2400" b="1" dirty="0" smtClean="0"/>
              <a:t>Remise </a:t>
            </a:r>
            <a:r>
              <a:rPr lang="fr-CA" sz="2400" b="1" dirty="0"/>
              <a:t>et explication d’un questionnaire </a:t>
            </a:r>
            <a:r>
              <a:rPr lang="fr-CA" sz="2400" b="1" dirty="0" err="1" smtClean="0"/>
              <a:t>autoadministré</a:t>
            </a:r>
            <a:endParaRPr lang="fr-CA" sz="2400" b="1" dirty="0" smtClean="0"/>
          </a:p>
          <a:p>
            <a:pPr marL="361950" indent="-361950">
              <a:buFont typeface="Wingdings" panose="05000000000000000000" pitchFamily="2" charset="2"/>
              <a:buChar char="§"/>
            </a:pPr>
            <a:r>
              <a:rPr lang="fr-CA" sz="2400" dirty="0" smtClean="0"/>
              <a:t>Travailleurs présents </a:t>
            </a:r>
            <a:r>
              <a:rPr lang="fr-CA" sz="2400" u="sng" dirty="0" smtClean="0"/>
              <a:t>ou</a:t>
            </a:r>
            <a:r>
              <a:rPr lang="fr-CA" sz="2400" dirty="0" smtClean="0"/>
              <a:t> dans l’onglet                  , joindre la liste de présence</a:t>
            </a:r>
          </a:p>
          <a:p>
            <a:pPr lvl="1">
              <a:buFont typeface="Wingdings" panose="05000000000000000000" pitchFamily="2" charset="2"/>
              <a:buChar char="§"/>
            </a:pPr>
            <a:endParaRPr lang="fr-CA" sz="2400" dirty="0" smtClean="0"/>
          </a:p>
        </p:txBody>
      </p:sp>
      <p:sp>
        <p:nvSpPr>
          <p:cNvPr id="4" name="Espace réservé du numéro de diapositive 3"/>
          <p:cNvSpPr>
            <a:spLocks noGrp="1"/>
          </p:cNvSpPr>
          <p:nvPr>
            <p:ph type="sldNum" sz="quarter" idx="12"/>
            <p:custDataLst>
              <p:tags r:id="rId3"/>
            </p:custDataLst>
          </p:nvPr>
        </p:nvSpPr>
        <p:spPr/>
        <p:txBody>
          <a:bodyPr/>
          <a:lstStyle/>
          <a:p>
            <a:fld id="{99DADCF7-6B60-4899-8B0A-38F0FFA7867B}" type="slidenum">
              <a:rPr lang="fr-CA" smtClean="0"/>
              <a:t>24</a:t>
            </a:fld>
            <a:endParaRPr lang="fr-CA" dirty="0"/>
          </a:p>
        </p:txBody>
      </p:sp>
      <p:pic>
        <p:nvPicPr>
          <p:cNvPr id="5" name="Image 4"/>
          <p:cNvPicPr>
            <a:picLocks noChangeAspect="1"/>
          </p:cNvPicPr>
          <p:nvPr/>
        </p:nvPicPr>
        <p:blipFill>
          <a:blip r:embed="rId6"/>
          <a:stretch>
            <a:fillRect/>
          </a:stretch>
        </p:blipFill>
        <p:spPr>
          <a:xfrm>
            <a:off x="2051720" y="2060848"/>
            <a:ext cx="985954" cy="432048"/>
          </a:xfrm>
          <a:prstGeom prst="rect">
            <a:avLst/>
          </a:prstGeom>
        </p:spPr>
      </p:pic>
      <p:pic>
        <p:nvPicPr>
          <p:cNvPr id="6" name="Image 5"/>
          <p:cNvPicPr>
            <a:picLocks noChangeAspect="1"/>
          </p:cNvPicPr>
          <p:nvPr/>
        </p:nvPicPr>
        <p:blipFill>
          <a:blip r:embed="rId7"/>
          <a:stretch>
            <a:fillRect/>
          </a:stretch>
        </p:blipFill>
        <p:spPr>
          <a:xfrm>
            <a:off x="5076056" y="4005064"/>
            <a:ext cx="1224136" cy="422884"/>
          </a:xfrm>
          <a:prstGeom prst="rect">
            <a:avLst/>
          </a:prstGeom>
        </p:spPr>
      </p:pic>
    </p:spTree>
    <p:extLst>
      <p:ext uri="{BB962C8B-B14F-4D97-AF65-F5344CB8AC3E}">
        <p14:creationId xmlns:p14="http://schemas.microsoft.com/office/powerpoint/2010/main" val="199614915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42863"/>
            <a:ext cx="8229600" cy="865857"/>
          </a:xfrm>
        </p:spPr>
        <p:txBody>
          <a:bodyPr>
            <a:noAutofit/>
          </a:bodyPr>
          <a:lstStyle/>
          <a:p>
            <a:r>
              <a:rPr lang="fr-CA" dirty="0" smtClean="0"/>
              <a:t>Guide de saisie SISAT</a:t>
            </a:r>
            <a:endParaRPr lang="fr-CA" dirty="0"/>
          </a:p>
        </p:txBody>
      </p:sp>
      <p:sp>
        <p:nvSpPr>
          <p:cNvPr id="3" name="Espace réservé du contenu 2"/>
          <p:cNvSpPr>
            <a:spLocks noGrp="1"/>
          </p:cNvSpPr>
          <p:nvPr>
            <p:ph idx="1"/>
            <p:custDataLst>
              <p:tags r:id="rId2"/>
            </p:custDataLst>
          </p:nvPr>
        </p:nvSpPr>
        <p:spPr>
          <a:xfrm>
            <a:off x="467544" y="1124744"/>
            <a:ext cx="8229600" cy="4536504"/>
          </a:xfrm>
        </p:spPr>
        <p:txBody>
          <a:bodyPr>
            <a:normAutofit/>
          </a:bodyPr>
          <a:lstStyle/>
          <a:p>
            <a:pPr marL="0" lvl="0" indent="0">
              <a:buNone/>
            </a:pPr>
            <a:r>
              <a:rPr lang="fr-CA" sz="2400" u="sng" dirty="0" smtClean="0"/>
              <a:t>SURVEILLANCE MÉDICALE</a:t>
            </a:r>
            <a:r>
              <a:rPr lang="fr-CA" sz="2400" dirty="0" smtClean="0"/>
              <a:t> :</a:t>
            </a:r>
          </a:p>
          <a:p>
            <a:pPr marL="0" indent="0">
              <a:buNone/>
            </a:pPr>
            <a:endParaRPr lang="fr-CA" sz="2400" dirty="0" smtClean="0"/>
          </a:p>
        </p:txBody>
      </p:sp>
      <p:sp>
        <p:nvSpPr>
          <p:cNvPr id="4" name="Espace réservé du numéro de diapositive 3"/>
          <p:cNvSpPr>
            <a:spLocks noGrp="1"/>
          </p:cNvSpPr>
          <p:nvPr>
            <p:ph type="sldNum" sz="quarter" idx="12"/>
            <p:custDataLst>
              <p:tags r:id="rId3"/>
            </p:custDataLst>
          </p:nvPr>
        </p:nvSpPr>
        <p:spPr/>
        <p:txBody>
          <a:bodyPr/>
          <a:lstStyle/>
          <a:p>
            <a:fld id="{99DADCF7-6B60-4899-8B0A-38F0FFA7867B}" type="slidenum">
              <a:rPr lang="fr-CA" smtClean="0"/>
              <a:t>25</a:t>
            </a:fld>
            <a:endParaRPr lang="fr-CA" dirty="0"/>
          </a:p>
        </p:txBody>
      </p:sp>
      <p:sp>
        <p:nvSpPr>
          <p:cNvPr id="7" name="ZoneTexte 6"/>
          <p:cNvSpPr txBox="1"/>
          <p:nvPr/>
        </p:nvSpPr>
        <p:spPr>
          <a:xfrm>
            <a:off x="899592" y="1856118"/>
            <a:ext cx="7463172" cy="830997"/>
          </a:xfrm>
          <a:prstGeom prst="rect">
            <a:avLst/>
          </a:prstGeom>
          <a:solidFill>
            <a:schemeClr val="tx2">
              <a:lumMod val="75000"/>
            </a:schemeClr>
          </a:solidFill>
          <a:ln w="38100">
            <a:solidFill>
              <a:schemeClr val="accent1">
                <a:lumMod val="60000"/>
                <a:lumOff val="40000"/>
              </a:schemeClr>
            </a:solidFill>
          </a:ln>
        </p:spPr>
        <p:txBody>
          <a:bodyPr wrap="square" rtlCol="0">
            <a:spAutoFit/>
          </a:bodyPr>
          <a:lstStyle/>
          <a:p>
            <a:pPr algn="ctr"/>
            <a:r>
              <a:rPr lang="fr-CA" sz="2400" b="1" dirty="0">
                <a:solidFill>
                  <a:schemeClr val="bg1"/>
                </a:solidFill>
              </a:rPr>
              <a:t>U</a:t>
            </a:r>
            <a:r>
              <a:rPr lang="fr-CA" sz="2400" b="1" dirty="0" smtClean="0">
                <a:solidFill>
                  <a:schemeClr val="bg1"/>
                </a:solidFill>
              </a:rPr>
              <a:t>niquement</a:t>
            </a:r>
            <a:r>
              <a:rPr lang="fr-CA" sz="2400" dirty="0" smtClean="0">
                <a:solidFill>
                  <a:schemeClr val="bg1"/>
                </a:solidFill>
              </a:rPr>
              <a:t>  si le travailleur communique avec la SAT après avoir complété le QAA</a:t>
            </a:r>
            <a:endParaRPr lang="fr-CA" sz="2400" dirty="0">
              <a:solidFill>
                <a:schemeClr val="bg1"/>
              </a:solidFill>
            </a:endParaRPr>
          </a:p>
        </p:txBody>
      </p:sp>
      <p:pic>
        <p:nvPicPr>
          <p:cNvPr id="8" name="Imag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935379" flipH="1">
            <a:off x="444139" y="1873693"/>
            <a:ext cx="374612" cy="764171"/>
          </a:xfrm>
          <a:prstGeom prst="rect">
            <a:avLst/>
          </a:prstGeom>
        </p:spPr>
      </p:pic>
      <p:sp>
        <p:nvSpPr>
          <p:cNvPr id="9" name="Espace réservé du contenu 2"/>
          <p:cNvSpPr txBox="1">
            <a:spLocks/>
          </p:cNvSpPr>
          <p:nvPr>
            <p:custDataLst>
              <p:tags r:id="rId4"/>
            </p:custDataLst>
          </p:nvPr>
        </p:nvSpPr>
        <p:spPr>
          <a:xfrm>
            <a:off x="539552" y="3026169"/>
            <a:ext cx="8424936" cy="2995119"/>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anose="020B0604020202020204" pitchFamily="34" charset="0"/>
              <a:buChar char="•"/>
              <a:defRPr sz="2000" kern="1200" baseline="0">
                <a:solidFill>
                  <a:schemeClr val="tx1"/>
                </a:solidFill>
                <a:latin typeface="Arial Narrow" panose="020B0606020202030204" pitchFamily="34" charset="0"/>
                <a:ea typeface="+mn-ea"/>
                <a:cs typeface="Arial" panose="020B0604020202020204" pitchFamily="34" charset="0"/>
              </a:defRPr>
            </a:lvl1pPr>
            <a:lvl2pPr marL="742950" indent="-285750" algn="l" defTabSz="914400" rtl="0" eaLnBrk="1" latinLnBrk="0" hangingPunct="1">
              <a:spcBef>
                <a:spcPts val="600"/>
              </a:spcBef>
              <a:spcAft>
                <a:spcPts val="600"/>
              </a:spcAft>
              <a:buFont typeface="Arial" panose="020B0604020202020204" pitchFamily="34" charset="0"/>
              <a:buChar char="–"/>
              <a:defRPr sz="2000" kern="1200" baseline="0">
                <a:solidFill>
                  <a:schemeClr val="tx1"/>
                </a:solidFill>
                <a:latin typeface="Arial Narrow" panose="020B0606020202030204" pitchFamily="34" charset="0"/>
                <a:ea typeface="+mn-ea"/>
                <a:cs typeface="Arial" panose="020B0604020202020204" pitchFamily="34" charset="0"/>
              </a:defRPr>
            </a:lvl2pPr>
            <a:lvl3pPr marL="1143000" indent="-228600" algn="l" defTabSz="914400" rtl="0" eaLnBrk="1" latinLnBrk="0" hangingPunct="1">
              <a:spcBef>
                <a:spcPts val="600"/>
              </a:spcBef>
              <a:spcAft>
                <a:spcPts val="600"/>
              </a:spcAft>
              <a:buFont typeface="Arial" panose="020B0604020202020204" pitchFamily="34" charset="0"/>
              <a:buChar char="•"/>
              <a:defRPr sz="2000" kern="1200" baseline="0">
                <a:solidFill>
                  <a:schemeClr val="tx1"/>
                </a:solidFill>
                <a:latin typeface="Arial Narrow" panose="020B0606020202030204" pitchFamily="34" charset="0"/>
                <a:ea typeface="+mn-ea"/>
                <a:cs typeface="Arial" panose="020B0604020202020204" pitchFamily="34" charset="0"/>
              </a:defRPr>
            </a:lvl3pPr>
            <a:lvl4pPr marL="1600200" indent="-228600" algn="l" defTabSz="914400" rtl="0" eaLnBrk="1" latinLnBrk="0" hangingPunct="1">
              <a:spcBef>
                <a:spcPts val="600"/>
              </a:spcBef>
              <a:spcAft>
                <a:spcPts val="600"/>
              </a:spcAft>
              <a:buFont typeface="Arial" panose="020B0604020202020204" pitchFamily="34" charset="0"/>
              <a:buChar char="–"/>
              <a:defRPr sz="2000" kern="1200" baseline="0">
                <a:solidFill>
                  <a:schemeClr val="tx1"/>
                </a:solidFill>
                <a:latin typeface="Arial Narrow" panose="020B0606020202030204" pitchFamily="34" charset="0"/>
                <a:ea typeface="+mn-ea"/>
                <a:cs typeface="Arial" panose="020B0604020202020204" pitchFamily="34" charset="0"/>
              </a:defRPr>
            </a:lvl4pPr>
            <a:lvl5pPr marL="2057400" indent="-228600" algn="l" defTabSz="914400" rtl="0" eaLnBrk="1" latinLnBrk="0" hangingPunct="1">
              <a:spcBef>
                <a:spcPts val="600"/>
              </a:spcBef>
              <a:spcAft>
                <a:spcPts val="600"/>
              </a:spcAft>
              <a:buFont typeface="Arial" panose="020B0604020202020204" pitchFamily="34" charset="0"/>
              <a:buChar char="»"/>
              <a:defRPr sz="2000" kern="1200" baseline="0">
                <a:solidFill>
                  <a:schemeClr val="tx1"/>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sz="2400" dirty="0" smtClean="0"/>
              <a:t>Dans l’onglet                , ajouter : </a:t>
            </a:r>
          </a:p>
          <a:p>
            <a:pPr>
              <a:buFont typeface="Wingdings" panose="05000000000000000000" pitchFamily="2" charset="2"/>
              <a:buChar char="§"/>
            </a:pPr>
            <a:r>
              <a:rPr lang="fr-CA" sz="2400" dirty="0" smtClean="0"/>
              <a:t>Activité médicale </a:t>
            </a:r>
            <a:r>
              <a:rPr lang="fr-CA" sz="2400" b="1" dirty="0" smtClean="0"/>
              <a:t>705 Autres questionnaires non standardisés</a:t>
            </a:r>
          </a:p>
          <a:p>
            <a:pPr marL="704850">
              <a:buFontTx/>
              <a:buChar char="-"/>
            </a:pPr>
            <a:r>
              <a:rPr lang="fr-CA" sz="2400" dirty="0"/>
              <a:t>D</a:t>
            </a:r>
            <a:r>
              <a:rPr lang="fr-CA" sz="2400" dirty="0" smtClean="0"/>
              <a:t>ans remarque </a:t>
            </a:r>
            <a:r>
              <a:rPr lang="fr-CA" sz="2400" i="1" dirty="0" smtClean="0"/>
              <a:t>Révision des réponses au questionnaire </a:t>
            </a:r>
            <a:r>
              <a:rPr lang="fr-CA" sz="2400" i="1" dirty="0" err="1" smtClean="0"/>
              <a:t>autoadministré</a:t>
            </a:r>
            <a:endParaRPr lang="fr-CA" sz="2400" i="1" dirty="0" smtClean="0"/>
          </a:p>
          <a:p>
            <a:pPr marL="704850">
              <a:buFontTx/>
              <a:buChar char="-"/>
            </a:pPr>
            <a:r>
              <a:rPr lang="fr-CA" sz="2400" dirty="0" smtClean="0"/>
              <a:t>Travailleur concerné</a:t>
            </a:r>
            <a:endParaRPr lang="fr-CA" sz="2400" dirty="0"/>
          </a:p>
          <a:p>
            <a:pPr marL="19050" indent="0">
              <a:buNone/>
            </a:pPr>
            <a:r>
              <a:rPr lang="fr-CA" sz="2400" dirty="0"/>
              <a:t>SI LE </a:t>
            </a:r>
            <a:r>
              <a:rPr lang="fr-CA" sz="2400" dirty="0" smtClean="0"/>
              <a:t>QAA EST </a:t>
            </a:r>
            <a:r>
              <a:rPr lang="fr-CA" sz="2400" dirty="0"/>
              <a:t>POSITIF </a:t>
            </a:r>
            <a:r>
              <a:rPr lang="fr-CA" sz="2400" dirty="0" smtClean="0"/>
              <a:t>:</a:t>
            </a:r>
          </a:p>
          <a:p>
            <a:pPr marL="361950">
              <a:buFont typeface="Wingdings" panose="05000000000000000000" pitchFamily="2" charset="2"/>
              <a:buChar char="§"/>
            </a:pPr>
            <a:r>
              <a:rPr lang="fr-CA" sz="2400" dirty="0" smtClean="0"/>
              <a:t>Activité </a:t>
            </a:r>
            <a:r>
              <a:rPr lang="fr-CA" sz="2400" dirty="0"/>
              <a:t>médicale </a:t>
            </a:r>
            <a:r>
              <a:rPr lang="fr-CA" sz="2400" b="1" dirty="0" smtClean="0"/>
              <a:t>701 </a:t>
            </a:r>
            <a:r>
              <a:rPr lang="fr-CA" sz="2400" b="1" dirty="0"/>
              <a:t>Questionnaire </a:t>
            </a:r>
            <a:r>
              <a:rPr lang="fr-CA" sz="2400" b="1" dirty="0" smtClean="0"/>
              <a:t>d’asthme</a:t>
            </a:r>
            <a:endParaRPr lang="fr-CA" sz="2400" b="1" dirty="0"/>
          </a:p>
          <a:p>
            <a:pPr marL="0" indent="0">
              <a:buNone/>
            </a:pPr>
            <a:endParaRPr lang="fr-CA" sz="2400" dirty="0" smtClean="0"/>
          </a:p>
        </p:txBody>
      </p:sp>
      <p:pic>
        <p:nvPicPr>
          <p:cNvPr id="10" name="Image 9"/>
          <p:cNvPicPr>
            <a:picLocks noChangeAspect="1"/>
          </p:cNvPicPr>
          <p:nvPr/>
        </p:nvPicPr>
        <p:blipFill>
          <a:blip r:embed="rId8"/>
          <a:stretch>
            <a:fillRect/>
          </a:stretch>
        </p:blipFill>
        <p:spPr>
          <a:xfrm>
            <a:off x="2123728" y="2987243"/>
            <a:ext cx="1008112" cy="441757"/>
          </a:xfrm>
          <a:prstGeom prst="rect">
            <a:avLst/>
          </a:prstGeom>
        </p:spPr>
      </p:pic>
    </p:spTree>
    <p:extLst>
      <p:ext uri="{BB962C8B-B14F-4D97-AF65-F5344CB8AC3E}">
        <p14:creationId xmlns:p14="http://schemas.microsoft.com/office/powerpoint/2010/main" val="346231520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42863"/>
            <a:ext cx="8229600" cy="865857"/>
          </a:xfrm>
        </p:spPr>
        <p:txBody>
          <a:bodyPr>
            <a:noAutofit/>
          </a:bodyPr>
          <a:lstStyle/>
          <a:p>
            <a:r>
              <a:rPr lang="fr-CA" dirty="0" smtClean="0"/>
              <a:t>Guide de saisie SISAT</a:t>
            </a:r>
            <a:endParaRPr lang="fr-CA" dirty="0"/>
          </a:p>
        </p:txBody>
      </p:sp>
      <p:sp>
        <p:nvSpPr>
          <p:cNvPr id="4" name="Espace réservé du numéro de diapositive 3"/>
          <p:cNvSpPr>
            <a:spLocks noGrp="1"/>
          </p:cNvSpPr>
          <p:nvPr>
            <p:ph type="sldNum" sz="quarter" idx="12"/>
            <p:custDataLst>
              <p:tags r:id="rId2"/>
            </p:custDataLst>
          </p:nvPr>
        </p:nvSpPr>
        <p:spPr/>
        <p:txBody>
          <a:bodyPr/>
          <a:lstStyle/>
          <a:p>
            <a:fld id="{99DADCF7-6B60-4899-8B0A-38F0FFA7867B}" type="slidenum">
              <a:rPr lang="fr-CA" smtClean="0"/>
              <a:t>26</a:t>
            </a:fld>
            <a:endParaRPr lang="fr-CA" dirty="0"/>
          </a:p>
        </p:txBody>
      </p:sp>
      <p:sp>
        <p:nvSpPr>
          <p:cNvPr id="7" name="Espace réservé du contenu 2"/>
          <p:cNvSpPr txBox="1">
            <a:spLocks/>
          </p:cNvSpPr>
          <p:nvPr>
            <p:custDataLst>
              <p:tags r:id="rId3"/>
            </p:custDataLst>
          </p:nvPr>
        </p:nvSpPr>
        <p:spPr>
          <a:xfrm>
            <a:off x="467544" y="1124743"/>
            <a:ext cx="8424936" cy="1296145"/>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2000" kern="1200" baseline="0">
                <a:solidFill>
                  <a:schemeClr val="tx1"/>
                </a:solidFill>
                <a:latin typeface="Arial Narrow" panose="020B0606020202030204" pitchFamily="34" charset="0"/>
                <a:ea typeface="+mn-ea"/>
                <a:cs typeface="Arial" panose="020B0604020202020204" pitchFamily="34" charset="0"/>
              </a:defRPr>
            </a:lvl1pPr>
            <a:lvl2pPr marL="742950" indent="-285750" algn="l" defTabSz="914400" rtl="0" eaLnBrk="1" latinLnBrk="0" hangingPunct="1">
              <a:spcBef>
                <a:spcPts val="600"/>
              </a:spcBef>
              <a:spcAft>
                <a:spcPts val="600"/>
              </a:spcAft>
              <a:buFont typeface="Arial" panose="020B0604020202020204" pitchFamily="34" charset="0"/>
              <a:buChar char="–"/>
              <a:defRPr sz="2000" kern="1200" baseline="0">
                <a:solidFill>
                  <a:schemeClr val="tx1"/>
                </a:solidFill>
                <a:latin typeface="Arial Narrow" panose="020B0606020202030204" pitchFamily="34" charset="0"/>
                <a:ea typeface="+mn-ea"/>
                <a:cs typeface="Arial" panose="020B0604020202020204" pitchFamily="34" charset="0"/>
              </a:defRPr>
            </a:lvl2pPr>
            <a:lvl3pPr marL="1143000" indent="-228600" algn="l" defTabSz="914400" rtl="0" eaLnBrk="1" latinLnBrk="0" hangingPunct="1">
              <a:spcBef>
                <a:spcPts val="600"/>
              </a:spcBef>
              <a:spcAft>
                <a:spcPts val="600"/>
              </a:spcAft>
              <a:buFont typeface="Arial" panose="020B0604020202020204" pitchFamily="34" charset="0"/>
              <a:buChar char="•"/>
              <a:defRPr sz="2000" kern="1200" baseline="0">
                <a:solidFill>
                  <a:schemeClr val="tx1"/>
                </a:solidFill>
                <a:latin typeface="Arial Narrow" panose="020B0606020202030204" pitchFamily="34" charset="0"/>
                <a:ea typeface="+mn-ea"/>
                <a:cs typeface="Arial" panose="020B0604020202020204" pitchFamily="34" charset="0"/>
              </a:defRPr>
            </a:lvl3pPr>
            <a:lvl4pPr marL="1600200" indent="-228600" algn="l" defTabSz="914400" rtl="0" eaLnBrk="1" latinLnBrk="0" hangingPunct="1">
              <a:spcBef>
                <a:spcPts val="600"/>
              </a:spcBef>
              <a:spcAft>
                <a:spcPts val="600"/>
              </a:spcAft>
              <a:buFont typeface="Arial" panose="020B0604020202020204" pitchFamily="34" charset="0"/>
              <a:buChar char="–"/>
              <a:defRPr sz="2000" kern="1200" baseline="0">
                <a:solidFill>
                  <a:schemeClr val="tx1"/>
                </a:solidFill>
                <a:latin typeface="Arial Narrow" panose="020B0606020202030204" pitchFamily="34" charset="0"/>
                <a:ea typeface="+mn-ea"/>
                <a:cs typeface="Arial" panose="020B0604020202020204" pitchFamily="34" charset="0"/>
              </a:defRPr>
            </a:lvl4pPr>
            <a:lvl5pPr marL="2057400" indent="-228600" algn="l" defTabSz="914400" rtl="0" eaLnBrk="1" latinLnBrk="0" hangingPunct="1">
              <a:spcBef>
                <a:spcPts val="600"/>
              </a:spcBef>
              <a:spcAft>
                <a:spcPts val="600"/>
              </a:spcAft>
              <a:buFont typeface="Arial" panose="020B0604020202020204" pitchFamily="34" charset="0"/>
              <a:buChar char="»"/>
              <a:defRPr sz="2000" kern="1200" baseline="0">
                <a:solidFill>
                  <a:schemeClr val="tx1"/>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sz="2400" u="sng" dirty="0" smtClean="0"/>
              <a:t>SURVEILLANCE ENVIRONNEMENTALE</a:t>
            </a:r>
            <a:endParaRPr lang="fr-CA" sz="2400" dirty="0" smtClean="0"/>
          </a:p>
          <a:p>
            <a:pPr marL="0" indent="0">
              <a:buFont typeface="Arial" panose="020B0604020202020204" pitchFamily="34" charset="0"/>
              <a:buNone/>
            </a:pPr>
            <a:endParaRPr lang="fr-CA" sz="2400" dirty="0" smtClean="0"/>
          </a:p>
        </p:txBody>
      </p:sp>
      <p:pic>
        <p:nvPicPr>
          <p:cNvPr id="8" name="Image 7"/>
          <p:cNvPicPr/>
          <p:nvPr/>
        </p:nvPicPr>
        <p:blipFill>
          <a:blip r:embed="rId6"/>
          <a:stretch>
            <a:fillRect/>
          </a:stretch>
        </p:blipFill>
        <p:spPr>
          <a:xfrm>
            <a:off x="611560" y="2015700"/>
            <a:ext cx="6840760" cy="4077595"/>
          </a:xfrm>
          <a:prstGeom prst="rect">
            <a:avLst/>
          </a:prstGeom>
          <a:ln>
            <a:noFill/>
          </a:ln>
          <a:effectLst>
            <a:outerShdw blurRad="292100" dist="139700" dir="2700000" algn="tl" rotWithShape="0">
              <a:srgbClr val="333333">
                <a:alpha val="65000"/>
              </a:srgbClr>
            </a:outerShdw>
          </a:effectLst>
        </p:spPr>
      </p:pic>
      <p:sp>
        <p:nvSpPr>
          <p:cNvPr id="9" name="Rectangle à coins arrondis 8"/>
          <p:cNvSpPr/>
          <p:nvPr/>
        </p:nvSpPr>
        <p:spPr>
          <a:xfrm flipH="1">
            <a:off x="6273581" y="842307"/>
            <a:ext cx="2357477" cy="930508"/>
          </a:xfrm>
          <a:prstGeom prst="wedgeRoundRectCallout">
            <a:avLst>
              <a:gd name="adj1" fmla="val 17896"/>
              <a:gd name="adj2" fmla="val 124642"/>
              <a:gd name="adj3" fmla="val 16667"/>
            </a:avLst>
          </a:prstGeom>
          <a:solidFill>
            <a:srgbClr val="005EA4"/>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effectLst>
                  <a:outerShdw blurRad="38100" dist="38100" dir="2700000" algn="tl">
                    <a:srgbClr val="000000">
                      <a:alpha val="43137"/>
                    </a:srgbClr>
                  </a:outerShdw>
                </a:effectLst>
              </a:rPr>
              <a:t>Saisie habituelle</a:t>
            </a:r>
            <a:endParaRPr lang="fr-CA" sz="2800" b="1" dirty="0">
              <a:effectLst>
                <a:outerShdw blurRad="38100" dist="38100" dir="2700000" algn="tl">
                  <a:srgbClr val="000000">
                    <a:alpha val="43137"/>
                  </a:srgbClr>
                </a:outerShdw>
              </a:effectLst>
            </a:endParaRPr>
          </a:p>
        </p:txBody>
      </p:sp>
      <p:sp>
        <p:nvSpPr>
          <p:cNvPr id="10" name="Rectangle 9"/>
          <p:cNvSpPr/>
          <p:nvPr/>
        </p:nvSpPr>
        <p:spPr>
          <a:xfrm>
            <a:off x="1331640" y="3428999"/>
            <a:ext cx="936104" cy="2880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Tree>
    <p:extLst>
      <p:ext uri="{BB962C8B-B14F-4D97-AF65-F5344CB8AC3E}">
        <p14:creationId xmlns:p14="http://schemas.microsoft.com/office/powerpoint/2010/main" val="416509953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6064" y="4406900"/>
            <a:ext cx="7772400" cy="1362075"/>
          </a:xfrm>
        </p:spPr>
        <p:txBody>
          <a:bodyPr/>
          <a:lstStyle/>
          <a:p>
            <a:pPr algn="r"/>
            <a:r>
              <a:rPr lang="fr-CA" dirty="0" smtClean="0"/>
              <a:t>DOSSIER THÉMATIQUE sur le portail</a:t>
            </a:r>
            <a:endParaRPr lang="fr-CA" dirty="0"/>
          </a:p>
        </p:txBody>
      </p:sp>
      <p:sp>
        <p:nvSpPr>
          <p:cNvPr id="4" name="Espace réservé du numéro de diapositive 3"/>
          <p:cNvSpPr>
            <a:spLocks noGrp="1"/>
          </p:cNvSpPr>
          <p:nvPr>
            <p:ph type="sldNum" sz="quarter" idx="12"/>
          </p:nvPr>
        </p:nvSpPr>
        <p:spPr/>
        <p:txBody>
          <a:bodyPr/>
          <a:lstStyle/>
          <a:p>
            <a:fld id="{99DADCF7-6B60-4899-8B0A-38F0FFA7867B}" type="slidenum">
              <a:rPr lang="fr-CA" smtClean="0"/>
              <a:t>27</a:t>
            </a:fld>
            <a:endParaRPr lang="fr-CA" dirty="0"/>
          </a:p>
        </p:txBody>
      </p:sp>
      <p:pic>
        <p:nvPicPr>
          <p:cNvPr id="3" name="Image 2"/>
          <p:cNvPicPr>
            <a:picLocks noChangeAspect="1"/>
          </p:cNvPicPr>
          <p:nvPr/>
        </p:nvPicPr>
        <p:blipFill>
          <a:blip r:embed="rId3"/>
          <a:stretch>
            <a:fillRect/>
          </a:stretch>
        </p:blipFill>
        <p:spPr>
          <a:xfrm>
            <a:off x="2051720" y="899857"/>
            <a:ext cx="6540034" cy="3483429"/>
          </a:xfrm>
          <a:prstGeom prst="rect">
            <a:avLst/>
          </a:prstGeom>
          <a:noFill/>
          <a:ln>
            <a:noFill/>
          </a:ln>
        </p:spPr>
      </p:pic>
    </p:spTree>
    <p:extLst>
      <p:ext uri="{BB962C8B-B14F-4D97-AF65-F5344CB8AC3E}">
        <p14:creationId xmlns:p14="http://schemas.microsoft.com/office/powerpoint/2010/main" val="394512629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457200" y="29391"/>
            <a:ext cx="8229600" cy="1144800"/>
          </a:xfrm>
        </p:spPr>
        <p:txBody>
          <a:bodyPr>
            <a:normAutofit/>
          </a:bodyPr>
          <a:lstStyle/>
          <a:p>
            <a:r>
              <a:rPr lang="fr-CA" dirty="0" smtClean="0"/>
              <a:t>dossier thématique sur le portail</a:t>
            </a:r>
            <a:endParaRPr lang="fr-CA" dirty="0"/>
          </a:p>
        </p:txBody>
      </p:sp>
      <p:pic>
        <p:nvPicPr>
          <p:cNvPr id="5" name="Image 4"/>
          <p:cNvPicPr>
            <a:picLocks noChangeAspect="1"/>
          </p:cNvPicPr>
          <p:nvPr/>
        </p:nvPicPr>
        <p:blipFill>
          <a:blip r:embed="rId5"/>
          <a:stretch>
            <a:fillRect/>
          </a:stretch>
        </p:blipFill>
        <p:spPr>
          <a:xfrm>
            <a:off x="1115615" y="980728"/>
            <a:ext cx="7094683" cy="5616624"/>
          </a:xfrm>
          <a:prstGeom prst="rect">
            <a:avLst/>
          </a:prstGeom>
        </p:spPr>
      </p:pic>
      <p:sp>
        <p:nvSpPr>
          <p:cNvPr id="9" name="ZoneTexte 8"/>
          <p:cNvSpPr txBox="1"/>
          <p:nvPr/>
        </p:nvSpPr>
        <p:spPr>
          <a:xfrm>
            <a:off x="6516216" y="5877272"/>
            <a:ext cx="1800200" cy="369332"/>
          </a:xfrm>
          <a:prstGeom prst="rect">
            <a:avLst/>
          </a:prstGeom>
          <a:noFill/>
        </p:spPr>
        <p:txBody>
          <a:bodyPr wrap="square" rtlCol="0">
            <a:spAutoFit/>
          </a:bodyPr>
          <a:lstStyle/>
          <a:p>
            <a:pPr algn="ctr"/>
            <a:r>
              <a:rPr lang="fr-CA" b="1" dirty="0" smtClean="0"/>
              <a:t>Accès public</a:t>
            </a:r>
            <a:endParaRPr lang="fr-CA" b="1" dirty="0"/>
          </a:p>
        </p:txBody>
      </p:sp>
      <p:sp>
        <p:nvSpPr>
          <p:cNvPr id="7" name="ZoneTexte 6"/>
          <p:cNvSpPr txBox="1"/>
          <p:nvPr/>
        </p:nvSpPr>
        <p:spPr>
          <a:xfrm>
            <a:off x="7020272" y="4653136"/>
            <a:ext cx="1800200" cy="369332"/>
          </a:xfrm>
          <a:prstGeom prst="rect">
            <a:avLst/>
          </a:prstGeom>
          <a:noFill/>
        </p:spPr>
        <p:txBody>
          <a:bodyPr wrap="square" rtlCol="0">
            <a:spAutoFit/>
          </a:bodyPr>
          <a:lstStyle/>
          <a:p>
            <a:pPr algn="ctr"/>
            <a:r>
              <a:rPr lang="fr-CA" b="1" dirty="0" smtClean="0"/>
              <a:t>Accès réseau</a:t>
            </a:r>
            <a:endParaRPr lang="fr-CA" b="1" dirty="0"/>
          </a:p>
        </p:txBody>
      </p:sp>
      <p:sp>
        <p:nvSpPr>
          <p:cNvPr id="8" name="Espace réservé du numéro de diapositive 3"/>
          <p:cNvSpPr txBox="1">
            <a:spLocks/>
          </p:cNvSpPr>
          <p:nvPr>
            <p:custDataLst>
              <p:tags r:id="rId2"/>
            </p:custDataLst>
          </p:nvPr>
        </p:nvSpPr>
        <p:spPr>
          <a:xfrm>
            <a:off x="6553200" y="6381328"/>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DADCF7-6B60-4899-8B0A-38F0FFA7867B}" type="slidenum">
              <a:rPr lang="fr-CA" sz="1300" smtClean="0">
                <a:solidFill>
                  <a:schemeClr val="bg1">
                    <a:lumMod val="50000"/>
                  </a:schemeClr>
                </a:solidFill>
                <a:latin typeface="Arial Narrow" panose="020B0606020202030204" pitchFamily="34" charset="0"/>
              </a:rPr>
              <a:pPr algn="r"/>
              <a:t>28</a:t>
            </a:fld>
            <a:endParaRPr lang="fr-CA" sz="13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6312955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457200" y="29391"/>
            <a:ext cx="8229600" cy="1144800"/>
          </a:xfrm>
        </p:spPr>
        <p:txBody>
          <a:bodyPr>
            <a:normAutofit/>
          </a:bodyPr>
          <a:lstStyle/>
          <a:p>
            <a:r>
              <a:rPr lang="fr-CA" dirty="0" smtClean="0"/>
              <a:t>Accès public</a:t>
            </a:r>
            <a:endParaRPr lang="fr-CA"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908720"/>
            <a:ext cx="6552728" cy="5341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txBox="1">
            <a:spLocks/>
          </p:cNvSpPr>
          <p:nvPr>
            <p:custDataLst>
              <p:tags r:id="rId2"/>
            </p:custDataLst>
          </p:nvPr>
        </p:nvSpPr>
        <p:spPr>
          <a:xfrm>
            <a:off x="6553200" y="6381328"/>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DADCF7-6B60-4899-8B0A-38F0FFA7867B}" type="slidenum">
              <a:rPr lang="fr-CA" sz="1300" smtClean="0">
                <a:solidFill>
                  <a:schemeClr val="bg1">
                    <a:lumMod val="50000"/>
                  </a:schemeClr>
                </a:solidFill>
                <a:latin typeface="Arial Narrow" panose="020B0606020202030204" pitchFamily="34" charset="0"/>
              </a:rPr>
              <a:pPr algn="r"/>
              <a:t>29</a:t>
            </a:fld>
            <a:endParaRPr lang="fr-CA" sz="13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158323893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307285"/>
            <a:ext cx="8208912" cy="1362075"/>
          </a:xfrm>
        </p:spPr>
        <p:txBody>
          <a:bodyPr>
            <a:normAutofit fontScale="90000"/>
          </a:bodyPr>
          <a:lstStyle/>
          <a:p>
            <a:pPr algn="r"/>
            <a:r>
              <a:rPr lang="fr-CA" dirty="0" smtClean="0"/>
              <a:t>HISTORIQUE</a:t>
            </a:r>
            <a:br>
              <a:rPr lang="fr-CA" dirty="0" smtClean="0"/>
            </a:br>
            <a:r>
              <a:rPr lang="fr-CA" sz="3800" dirty="0" smtClean="0"/>
              <a:t>STRATÉGIE D’INTERVENTION PROVINCIALE</a:t>
            </a:r>
            <a:endParaRPr lang="fr-CA" sz="3800" dirty="0"/>
          </a:p>
        </p:txBody>
      </p:sp>
      <p:sp>
        <p:nvSpPr>
          <p:cNvPr id="4" name="Espace réservé du numéro de diapositive 3"/>
          <p:cNvSpPr>
            <a:spLocks noGrp="1"/>
          </p:cNvSpPr>
          <p:nvPr>
            <p:ph type="sldNum" sz="quarter" idx="12"/>
          </p:nvPr>
        </p:nvSpPr>
        <p:spPr/>
        <p:txBody>
          <a:bodyPr/>
          <a:lstStyle/>
          <a:p>
            <a:fld id="{99DADCF7-6B60-4899-8B0A-38F0FFA7867B}" type="slidenum">
              <a:rPr lang="fr-CA" smtClean="0"/>
              <a:t>3</a:t>
            </a:fld>
            <a:endParaRPr lang="fr-CA" dirty="0"/>
          </a:p>
        </p:txBody>
      </p:sp>
      <p:sp>
        <p:nvSpPr>
          <p:cNvPr id="10" name="Rectangle 9"/>
          <p:cNvSpPr/>
          <p:nvPr/>
        </p:nvSpPr>
        <p:spPr>
          <a:xfrm>
            <a:off x="781523" y="4453506"/>
            <a:ext cx="748923" cy="461665"/>
          </a:xfrm>
          <a:prstGeom prst="rect">
            <a:avLst/>
          </a:prstGeom>
          <a:noFill/>
          <a:ln>
            <a:noFill/>
          </a:ln>
        </p:spPr>
        <p:txBody>
          <a:bodyPr wrap="none" lIns="91440" tIns="45720" rIns="91440" bIns="45720">
            <a:spAutoFit/>
          </a:bodyPr>
          <a:lstStyle/>
          <a:p>
            <a:pPr algn="ctr"/>
            <a:r>
              <a:rPr lang="fr-FR" sz="2400" b="1" cap="none" spc="0" dirty="0" smtClean="0">
                <a:ln w="10160">
                  <a:noFill/>
                  <a:prstDash val="solid"/>
                </a:ln>
                <a:solidFill>
                  <a:srgbClr val="FF3300"/>
                </a:solidFill>
                <a:latin typeface="Arial Narrow" panose="020B0606020202030204" pitchFamily="34" charset="0"/>
              </a:rPr>
              <a:t>2012</a:t>
            </a:r>
            <a:endParaRPr lang="fr-FR" sz="2400" b="1" cap="none" spc="0" dirty="0">
              <a:ln w="10160">
                <a:noFill/>
                <a:prstDash val="solid"/>
              </a:ln>
              <a:solidFill>
                <a:srgbClr val="FF3300"/>
              </a:solidFill>
              <a:latin typeface="Arial Narrow" panose="020B0606020202030204" pitchFamily="34" charset="0"/>
            </a:endParaRPr>
          </a:p>
        </p:txBody>
      </p:sp>
      <p:sp>
        <p:nvSpPr>
          <p:cNvPr id="8" name="Rectangle 7"/>
          <p:cNvSpPr/>
          <p:nvPr/>
        </p:nvSpPr>
        <p:spPr>
          <a:xfrm>
            <a:off x="1891385" y="4453506"/>
            <a:ext cx="748923" cy="461665"/>
          </a:xfrm>
          <a:prstGeom prst="rect">
            <a:avLst/>
          </a:prstGeom>
          <a:noFill/>
          <a:ln>
            <a:noFill/>
          </a:ln>
        </p:spPr>
        <p:txBody>
          <a:bodyPr wrap="none" lIns="91440" tIns="45720" rIns="91440" bIns="45720">
            <a:spAutoFit/>
          </a:bodyPr>
          <a:lstStyle/>
          <a:p>
            <a:pPr algn="ctr"/>
            <a:r>
              <a:rPr lang="fr-FR" sz="2400" b="1" cap="none" spc="0" dirty="0" smtClean="0">
                <a:ln w="10160">
                  <a:noFill/>
                  <a:prstDash val="solid"/>
                </a:ln>
                <a:solidFill>
                  <a:srgbClr val="FF3300"/>
                </a:solidFill>
                <a:latin typeface="Arial Narrow" panose="020B0606020202030204" pitchFamily="34" charset="0"/>
              </a:rPr>
              <a:t>2013</a:t>
            </a:r>
            <a:endParaRPr lang="fr-FR" sz="2400" b="1" cap="none" spc="0" dirty="0">
              <a:ln w="10160">
                <a:noFill/>
                <a:prstDash val="solid"/>
              </a:ln>
              <a:solidFill>
                <a:srgbClr val="FF3300"/>
              </a:solidFill>
              <a:latin typeface="Arial Narrow" panose="020B0606020202030204" pitchFamily="34" charset="0"/>
            </a:endParaRPr>
          </a:p>
        </p:txBody>
      </p:sp>
      <p:sp>
        <p:nvSpPr>
          <p:cNvPr id="11" name="Rectangle 10"/>
          <p:cNvSpPr/>
          <p:nvPr/>
        </p:nvSpPr>
        <p:spPr>
          <a:xfrm>
            <a:off x="3001247" y="4453506"/>
            <a:ext cx="748923" cy="461665"/>
          </a:xfrm>
          <a:prstGeom prst="rect">
            <a:avLst/>
          </a:prstGeom>
          <a:noFill/>
          <a:ln>
            <a:noFill/>
          </a:ln>
        </p:spPr>
        <p:txBody>
          <a:bodyPr wrap="none" lIns="91440" tIns="45720" rIns="91440" bIns="45720">
            <a:spAutoFit/>
          </a:bodyPr>
          <a:lstStyle/>
          <a:p>
            <a:pPr algn="ctr"/>
            <a:r>
              <a:rPr lang="fr-FR" sz="2400" b="1" cap="none" spc="0" dirty="0" smtClean="0">
                <a:ln w="10160">
                  <a:noFill/>
                  <a:prstDash val="solid"/>
                </a:ln>
                <a:solidFill>
                  <a:srgbClr val="FF3300"/>
                </a:solidFill>
                <a:latin typeface="Arial Narrow" panose="020B0606020202030204" pitchFamily="34" charset="0"/>
              </a:rPr>
              <a:t>2014</a:t>
            </a:r>
            <a:endParaRPr lang="fr-FR" sz="2400" b="1" cap="none" spc="0" dirty="0">
              <a:ln w="10160">
                <a:noFill/>
                <a:prstDash val="solid"/>
              </a:ln>
              <a:solidFill>
                <a:srgbClr val="FF3300"/>
              </a:solidFill>
              <a:latin typeface="Arial Narrow" panose="020B0606020202030204" pitchFamily="34" charset="0"/>
            </a:endParaRPr>
          </a:p>
        </p:txBody>
      </p:sp>
      <p:sp>
        <p:nvSpPr>
          <p:cNvPr id="13" name="Rectangle 12"/>
          <p:cNvSpPr/>
          <p:nvPr/>
        </p:nvSpPr>
        <p:spPr>
          <a:xfrm>
            <a:off x="4111109" y="4453506"/>
            <a:ext cx="748923" cy="461665"/>
          </a:xfrm>
          <a:prstGeom prst="rect">
            <a:avLst/>
          </a:prstGeom>
          <a:noFill/>
          <a:ln>
            <a:noFill/>
          </a:ln>
        </p:spPr>
        <p:txBody>
          <a:bodyPr wrap="none" lIns="91440" tIns="45720" rIns="91440" bIns="45720">
            <a:spAutoFit/>
          </a:bodyPr>
          <a:lstStyle/>
          <a:p>
            <a:pPr algn="ctr"/>
            <a:r>
              <a:rPr lang="fr-FR" sz="2400" b="1" cap="none" spc="0" dirty="0" smtClean="0">
                <a:ln w="10160">
                  <a:noFill/>
                  <a:prstDash val="solid"/>
                </a:ln>
                <a:solidFill>
                  <a:srgbClr val="FF3300"/>
                </a:solidFill>
                <a:latin typeface="Arial Narrow" panose="020B0606020202030204" pitchFamily="34" charset="0"/>
              </a:rPr>
              <a:t>2015</a:t>
            </a:r>
            <a:endParaRPr lang="fr-FR" sz="2400" b="1" cap="none" spc="0" dirty="0">
              <a:ln w="10160">
                <a:noFill/>
                <a:prstDash val="solid"/>
              </a:ln>
              <a:solidFill>
                <a:srgbClr val="FF3300"/>
              </a:solidFill>
              <a:latin typeface="Arial Narrow" panose="020B0606020202030204" pitchFamily="34" charset="0"/>
            </a:endParaRPr>
          </a:p>
        </p:txBody>
      </p:sp>
      <p:sp>
        <p:nvSpPr>
          <p:cNvPr id="17" name="Rectangle 16"/>
          <p:cNvSpPr/>
          <p:nvPr/>
        </p:nvSpPr>
        <p:spPr>
          <a:xfrm>
            <a:off x="7500311" y="4479503"/>
            <a:ext cx="748923" cy="461665"/>
          </a:xfrm>
          <a:prstGeom prst="rect">
            <a:avLst/>
          </a:prstGeom>
          <a:noFill/>
          <a:ln>
            <a:noFill/>
          </a:ln>
        </p:spPr>
        <p:txBody>
          <a:bodyPr wrap="none" lIns="91440" tIns="45720" rIns="91440" bIns="45720">
            <a:spAutoFit/>
          </a:bodyPr>
          <a:lstStyle/>
          <a:p>
            <a:pPr algn="ctr"/>
            <a:r>
              <a:rPr lang="fr-FR" sz="2400" b="1" cap="none" spc="0" dirty="0" smtClean="0">
                <a:ln w="10160">
                  <a:noFill/>
                  <a:prstDash val="solid"/>
                </a:ln>
                <a:solidFill>
                  <a:srgbClr val="FF3300"/>
                </a:solidFill>
                <a:latin typeface="Arial Narrow" panose="020B0606020202030204" pitchFamily="34" charset="0"/>
              </a:rPr>
              <a:t>2021</a:t>
            </a:r>
            <a:endParaRPr lang="fr-FR" sz="2400" b="1" cap="none" spc="0" dirty="0">
              <a:ln w="10160">
                <a:noFill/>
                <a:prstDash val="solid"/>
              </a:ln>
              <a:solidFill>
                <a:srgbClr val="FF3300"/>
              </a:solidFill>
              <a:latin typeface="Arial Narrow" panose="020B0606020202030204" pitchFamily="34" charset="0"/>
            </a:endParaRPr>
          </a:p>
        </p:txBody>
      </p:sp>
      <p:cxnSp>
        <p:nvCxnSpPr>
          <p:cNvPr id="6" name="Connecteur droit 5"/>
          <p:cNvCxnSpPr/>
          <p:nvPr/>
        </p:nvCxnSpPr>
        <p:spPr>
          <a:xfrm>
            <a:off x="781523" y="4153295"/>
            <a:ext cx="7467711"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1043608" y="4055774"/>
            <a:ext cx="216024" cy="216024"/>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Ellipse 17"/>
          <p:cNvSpPr/>
          <p:nvPr/>
        </p:nvSpPr>
        <p:spPr>
          <a:xfrm>
            <a:off x="2157834" y="4045283"/>
            <a:ext cx="216024" cy="216024"/>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Ellipse 18"/>
          <p:cNvSpPr/>
          <p:nvPr/>
        </p:nvSpPr>
        <p:spPr>
          <a:xfrm>
            <a:off x="3275153" y="4055774"/>
            <a:ext cx="216024" cy="216024"/>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Ellipse 19"/>
          <p:cNvSpPr/>
          <p:nvPr/>
        </p:nvSpPr>
        <p:spPr>
          <a:xfrm>
            <a:off x="4377558" y="4055774"/>
            <a:ext cx="216024" cy="216024"/>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Ellipse 20"/>
          <p:cNvSpPr/>
          <p:nvPr/>
        </p:nvSpPr>
        <p:spPr>
          <a:xfrm>
            <a:off x="6072159" y="4042896"/>
            <a:ext cx="216024" cy="216024"/>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Ellipse 21"/>
          <p:cNvSpPr/>
          <p:nvPr/>
        </p:nvSpPr>
        <p:spPr>
          <a:xfrm>
            <a:off x="7756221" y="4077804"/>
            <a:ext cx="216024" cy="216024"/>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395536" y="1643316"/>
            <a:ext cx="2433850" cy="1569660"/>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fr-CA" sz="1600" dirty="0" smtClean="0"/>
              <a:t>Comité COAP</a:t>
            </a:r>
          </a:p>
          <a:p>
            <a:pPr marL="285750" indent="-285750">
              <a:buFont typeface="Arial" panose="020B0604020202020204" pitchFamily="34" charset="0"/>
              <a:buChar char="•"/>
            </a:pPr>
            <a:r>
              <a:rPr lang="fr-CA" sz="1600" dirty="0" smtClean="0"/>
              <a:t>Plan d’action stratégie</a:t>
            </a:r>
          </a:p>
          <a:p>
            <a:pPr marL="285750" indent="-285750">
              <a:buFont typeface="Arial" panose="020B0604020202020204" pitchFamily="34" charset="0"/>
              <a:buChar char="•"/>
            </a:pPr>
            <a:r>
              <a:rPr lang="fr-CA" sz="1600" dirty="0" smtClean="0"/>
              <a:t>Statistiques AP </a:t>
            </a:r>
          </a:p>
          <a:p>
            <a:pPr marL="285750" indent="-285750">
              <a:buFont typeface="Arial" panose="020B0604020202020204" pitchFamily="34" charset="0"/>
              <a:buChar char="•"/>
            </a:pPr>
            <a:r>
              <a:rPr lang="fr-CA" sz="1600" dirty="0" smtClean="0"/>
              <a:t>Recension des outils</a:t>
            </a:r>
          </a:p>
          <a:p>
            <a:pPr marL="285750" indent="-285750">
              <a:buFont typeface="Arial" panose="020B0604020202020204" pitchFamily="34" charset="0"/>
              <a:buChar char="•"/>
            </a:pPr>
            <a:r>
              <a:rPr lang="fr-CA" sz="1600" dirty="0" smtClean="0"/>
              <a:t>Recension des interventions</a:t>
            </a:r>
          </a:p>
        </p:txBody>
      </p:sp>
      <p:cxnSp>
        <p:nvCxnSpPr>
          <p:cNvPr id="12" name="Connecteur droit avec flèche 11"/>
          <p:cNvCxnSpPr>
            <a:stCxn id="7" idx="0"/>
          </p:cNvCxnSpPr>
          <p:nvPr/>
        </p:nvCxnSpPr>
        <p:spPr>
          <a:xfrm flipV="1">
            <a:off x="1151620" y="3318950"/>
            <a:ext cx="0" cy="7368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265846" y="3308459"/>
            <a:ext cx="0" cy="7368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3375708" y="3306072"/>
            <a:ext cx="0" cy="7368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V="1">
            <a:off x="4480942" y="3312405"/>
            <a:ext cx="0" cy="7368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7850460" y="3318950"/>
            <a:ext cx="0" cy="7368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805709" y="4453506"/>
            <a:ext cx="748923" cy="461665"/>
          </a:xfrm>
          <a:prstGeom prst="rect">
            <a:avLst/>
          </a:prstGeom>
          <a:noFill/>
          <a:ln>
            <a:noFill/>
          </a:ln>
        </p:spPr>
        <p:txBody>
          <a:bodyPr wrap="none" lIns="91440" tIns="45720" rIns="91440" bIns="45720">
            <a:spAutoFit/>
          </a:bodyPr>
          <a:lstStyle/>
          <a:p>
            <a:pPr algn="ctr"/>
            <a:r>
              <a:rPr lang="fr-FR" sz="2400" b="1" cap="none" spc="0" dirty="0" smtClean="0">
                <a:ln w="10160">
                  <a:noFill/>
                  <a:prstDash val="solid"/>
                </a:ln>
                <a:solidFill>
                  <a:srgbClr val="FF3300"/>
                </a:solidFill>
                <a:latin typeface="Arial Narrow" panose="020B0606020202030204" pitchFamily="34" charset="0"/>
              </a:rPr>
              <a:t>2019</a:t>
            </a:r>
            <a:endParaRPr lang="fr-FR" sz="2400" b="1" cap="none" spc="0" dirty="0">
              <a:ln w="10160">
                <a:noFill/>
                <a:prstDash val="solid"/>
              </a:ln>
              <a:solidFill>
                <a:srgbClr val="FF3300"/>
              </a:solidFill>
              <a:latin typeface="Arial Narrow" panose="020B0606020202030204" pitchFamily="34" charset="0"/>
            </a:endParaRPr>
          </a:p>
        </p:txBody>
      </p:sp>
      <p:sp>
        <p:nvSpPr>
          <p:cNvPr id="23" name="ZoneTexte 22"/>
          <p:cNvSpPr txBox="1"/>
          <p:nvPr/>
        </p:nvSpPr>
        <p:spPr>
          <a:xfrm>
            <a:off x="6887737" y="2869739"/>
            <a:ext cx="1937668" cy="338554"/>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600" dirty="0" smtClean="0"/>
              <a:t>Évaluation stratégie</a:t>
            </a:r>
            <a:endParaRPr lang="fr-CA" sz="1600" dirty="0"/>
          </a:p>
        </p:txBody>
      </p:sp>
      <p:sp>
        <p:nvSpPr>
          <p:cNvPr id="24" name="ZoneTexte 23"/>
          <p:cNvSpPr txBox="1"/>
          <p:nvPr/>
        </p:nvSpPr>
        <p:spPr>
          <a:xfrm>
            <a:off x="2051720" y="2381979"/>
            <a:ext cx="2700498" cy="830997"/>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fr-CA" sz="1600" dirty="0" smtClean="0"/>
              <a:t>Révision réseau référence</a:t>
            </a:r>
          </a:p>
          <a:p>
            <a:pPr marL="285750" indent="-285750">
              <a:buFont typeface="Arial" panose="020B0604020202020204" pitchFamily="34" charset="0"/>
              <a:buChar char="•"/>
            </a:pPr>
            <a:r>
              <a:rPr lang="fr-CA" sz="1600" dirty="0" smtClean="0"/>
              <a:t>MAJ web et bibliothèque</a:t>
            </a:r>
          </a:p>
          <a:p>
            <a:pPr marL="285750" indent="-285750">
              <a:buFont typeface="Arial" panose="020B0604020202020204" pitchFamily="34" charset="0"/>
              <a:buChar char="•"/>
            </a:pPr>
            <a:r>
              <a:rPr lang="fr-CA" sz="1600" dirty="0" smtClean="0"/>
              <a:t>Adoption  du GPP</a:t>
            </a:r>
          </a:p>
        </p:txBody>
      </p:sp>
      <p:sp>
        <p:nvSpPr>
          <p:cNvPr id="30" name="ZoneTexte 29"/>
          <p:cNvSpPr txBox="1"/>
          <p:nvPr/>
        </p:nvSpPr>
        <p:spPr>
          <a:xfrm>
            <a:off x="4048004" y="2628201"/>
            <a:ext cx="2540220" cy="584775"/>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fr-CA" sz="1600" dirty="0" smtClean="0"/>
              <a:t>Élaboration, consultation et diffusion outils (9)</a:t>
            </a:r>
            <a:endParaRPr lang="fr-CA" sz="1600" dirty="0"/>
          </a:p>
        </p:txBody>
      </p:sp>
      <p:cxnSp>
        <p:nvCxnSpPr>
          <p:cNvPr id="31" name="Connecteur droit avec flèche 30"/>
          <p:cNvCxnSpPr/>
          <p:nvPr/>
        </p:nvCxnSpPr>
        <p:spPr>
          <a:xfrm flipV="1">
            <a:off x="6175226" y="3286763"/>
            <a:ext cx="0" cy="7368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91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nodeType="clickEffect">
                                  <p:stCondLst>
                                    <p:cond delay="0"/>
                                  </p:stCondLst>
                                  <p:childTnLst>
                                    <p:animEffect transition="out" filter="wipe(down)">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22" presetClass="exit" presetSubtype="4" fill="hold" nodeType="withEffect">
                                  <p:stCondLst>
                                    <p:cond delay="0"/>
                                  </p:stCondLst>
                                  <p:childTnLst>
                                    <p:animEffect transition="out" filter="wipe(down)">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par>
                                <p:cTn id="22" presetID="22" presetClass="exit" presetSubtype="4" fill="hold" grpId="1" nodeType="withEffect">
                                  <p:stCondLst>
                                    <p:cond delay="0"/>
                                  </p:stCondLst>
                                  <p:childTnLst>
                                    <p:animEffect transition="out" filter="wipe(down)">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par>
                                <p:cTn id="38" presetID="22" presetClass="exit" presetSubtype="4" fill="hold" grpId="1" nodeType="withEffect">
                                  <p:stCondLst>
                                    <p:cond delay="0"/>
                                  </p:stCondLst>
                                  <p:childTnLst>
                                    <p:animEffect transition="out" filter="wipe(down)">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par>
                                <p:cTn id="46" presetID="22" presetClass="entr" presetSubtype="4"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4" fill="hold" nodeType="clickEffect">
                                  <p:stCondLst>
                                    <p:cond delay="0"/>
                                  </p:stCondLst>
                                  <p:childTnLst>
                                    <p:animEffect transition="out" filter="wipe(down)">
                                      <p:cBhvr>
                                        <p:cTn id="55" dur="500"/>
                                        <p:tgtEl>
                                          <p:spTgt spid="27"/>
                                        </p:tgtEl>
                                      </p:cBhvr>
                                    </p:animEffect>
                                    <p:set>
                                      <p:cBhvr>
                                        <p:cTn id="56" dur="1" fill="hold">
                                          <p:stCondLst>
                                            <p:cond delay="499"/>
                                          </p:stCondLst>
                                        </p:cTn>
                                        <p:tgtEl>
                                          <p:spTgt spid="27"/>
                                        </p:tgtEl>
                                        <p:attrNameLst>
                                          <p:attrName>style.visibility</p:attrName>
                                        </p:attrNameLst>
                                      </p:cBhvr>
                                      <p:to>
                                        <p:strVal val="hidden"/>
                                      </p:to>
                                    </p:set>
                                  </p:childTnLst>
                                </p:cTn>
                              </p:par>
                              <p:par>
                                <p:cTn id="57" presetID="22" presetClass="exit" presetSubtype="4" fill="hold" nodeType="withEffect">
                                  <p:stCondLst>
                                    <p:cond delay="0"/>
                                  </p:stCondLst>
                                  <p:childTnLst>
                                    <p:animEffect transition="out" filter="wipe(down)">
                                      <p:cBhvr>
                                        <p:cTn id="58" dur="500"/>
                                        <p:tgtEl>
                                          <p:spTgt spid="31"/>
                                        </p:tgtEl>
                                      </p:cBhvr>
                                    </p:animEffect>
                                    <p:set>
                                      <p:cBhvr>
                                        <p:cTn id="59" dur="1" fill="hold">
                                          <p:stCondLst>
                                            <p:cond delay="499"/>
                                          </p:stCondLst>
                                        </p:cTn>
                                        <p:tgtEl>
                                          <p:spTgt spid="31"/>
                                        </p:tgtEl>
                                        <p:attrNameLst>
                                          <p:attrName>style.visibility</p:attrName>
                                        </p:attrNameLst>
                                      </p:cBhvr>
                                      <p:to>
                                        <p:strVal val="hidden"/>
                                      </p:to>
                                    </p:set>
                                  </p:childTnLst>
                                </p:cTn>
                              </p:par>
                              <p:par>
                                <p:cTn id="60" presetID="22" presetClass="exit" presetSubtype="4" fill="hold" grpId="1" nodeType="withEffect">
                                  <p:stCondLst>
                                    <p:cond delay="0"/>
                                  </p:stCondLst>
                                  <p:childTnLst>
                                    <p:animEffect transition="out" filter="wipe(down)">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3" grpId="0" animBg="1"/>
      <p:bldP spid="24" grpId="0" animBg="1"/>
      <p:bldP spid="24" grpId="1" animBg="1"/>
      <p:bldP spid="30" grpId="0" animBg="1"/>
      <p:bldP spid="30"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5"/>
          <a:srcRect l="1139"/>
          <a:stretch/>
        </p:blipFill>
        <p:spPr>
          <a:xfrm>
            <a:off x="611560" y="836712"/>
            <a:ext cx="6251990" cy="6021288"/>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1412776"/>
            <a:ext cx="179676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716016" y="5427221"/>
            <a:ext cx="3528392" cy="954107"/>
          </a:xfrm>
          <a:prstGeom prst="rect">
            <a:avLst/>
          </a:prstGeom>
          <a:noFill/>
        </p:spPr>
        <p:txBody>
          <a:bodyPr wrap="square" rtlCol="0">
            <a:spAutoFit/>
          </a:bodyPr>
          <a:lstStyle/>
          <a:p>
            <a:pPr lvl="0"/>
            <a:r>
              <a:rPr lang="fr-CA" sz="1400" b="1" u="sng" dirty="0"/>
              <a:t>Questions </a:t>
            </a:r>
            <a:r>
              <a:rPr lang="fr-CA" sz="1400" b="1" u="sng" dirty="0" smtClean="0"/>
              <a:t>et </a:t>
            </a:r>
            <a:r>
              <a:rPr lang="fr-CA" sz="1400" b="1" u="sng" dirty="0"/>
              <a:t>commentaires</a:t>
            </a:r>
            <a:r>
              <a:rPr lang="fr-CA" sz="1400" b="1" dirty="0"/>
              <a:t> pour soutenir les </a:t>
            </a:r>
            <a:r>
              <a:rPr lang="fr-CA" sz="1400" b="1" dirty="0" smtClean="0"/>
              <a:t>intervenants </a:t>
            </a:r>
          </a:p>
          <a:p>
            <a:pPr lvl="0" algn="ctr"/>
            <a:endParaRPr lang="fr-CA" sz="1400" b="1" dirty="0"/>
          </a:p>
          <a:p>
            <a:pPr lvl="0" algn="ctr"/>
            <a:r>
              <a:rPr lang="fr-CA" sz="1400" b="1" dirty="0" smtClean="0"/>
              <a:t>La compilation sera </a:t>
            </a:r>
            <a:r>
              <a:rPr lang="fr-CA" sz="1400" b="1" dirty="0"/>
              <a:t>d</a:t>
            </a:r>
            <a:r>
              <a:rPr lang="fr-CA" sz="1400" b="1" dirty="0" smtClean="0"/>
              <a:t>ans </a:t>
            </a:r>
            <a:r>
              <a:rPr lang="fr-CA" sz="1400" b="1" dirty="0"/>
              <a:t>la FAQ.</a:t>
            </a:r>
          </a:p>
        </p:txBody>
      </p:sp>
      <p:sp>
        <p:nvSpPr>
          <p:cNvPr id="5" name="Accolade fermante 4"/>
          <p:cNvSpPr/>
          <p:nvPr/>
        </p:nvSpPr>
        <p:spPr>
          <a:xfrm>
            <a:off x="3995936" y="5013176"/>
            <a:ext cx="576064" cy="1656184"/>
          </a:xfrm>
          <a:prstGeom prst="rightBrace">
            <a:avLst/>
          </a:prstGeom>
          <a:ln w="28575">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9" name="Rectangle à coins arrondis 8"/>
          <p:cNvSpPr/>
          <p:nvPr/>
        </p:nvSpPr>
        <p:spPr>
          <a:xfrm>
            <a:off x="2411760" y="3337089"/>
            <a:ext cx="4392488" cy="263949"/>
          </a:xfrm>
          <a:prstGeom prst="round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Titre 2"/>
          <p:cNvSpPr>
            <a:spLocks noGrp="1"/>
          </p:cNvSpPr>
          <p:nvPr>
            <p:ph type="title"/>
            <p:custDataLst>
              <p:tags r:id="rId1"/>
            </p:custDataLst>
          </p:nvPr>
        </p:nvSpPr>
        <p:spPr>
          <a:xfrm>
            <a:off x="457200" y="29391"/>
            <a:ext cx="8229600" cy="1144800"/>
          </a:xfrm>
        </p:spPr>
        <p:txBody>
          <a:bodyPr>
            <a:normAutofit/>
          </a:bodyPr>
          <a:lstStyle/>
          <a:p>
            <a:r>
              <a:rPr lang="fr-CA" dirty="0" smtClean="0"/>
              <a:t>Accès réseau</a:t>
            </a:r>
            <a:endParaRPr lang="fr-CA" dirty="0"/>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9275" y="1619249"/>
            <a:ext cx="5792124" cy="38079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3138" y="1700213"/>
            <a:ext cx="5432942" cy="40330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5227" y="2188639"/>
            <a:ext cx="5185735" cy="33174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664" y="2361275"/>
            <a:ext cx="6620862" cy="24795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2" name="Espace réservé du numéro de diapositive 3"/>
          <p:cNvSpPr txBox="1">
            <a:spLocks/>
          </p:cNvSpPr>
          <p:nvPr>
            <p:custDataLst>
              <p:tags r:id="rId2"/>
            </p:custDataLst>
          </p:nvPr>
        </p:nvSpPr>
        <p:spPr>
          <a:xfrm>
            <a:off x="6553200" y="6381328"/>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DADCF7-6B60-4899-8B0A-38F0FFA7867B}" type="slidenum">
              <a:rPr lang="fr-CA" sz="1300" smtClean="0">
                <a:solidFill>
                  <a:schemeClr val="bg1">
                    <a:lumMod val="50000"/>
                  </a:schemeClr>
                </a:solidFill>
                <a:latin typeface="Arial Narrow" panose="020B0606020202030204" pitchFamily="34" charset="0"/>
              </a:rPr>
              <a:pPr algn="r"/>
              <a:t>30</a:t>
            </a:fld>
            <a:endParaRPr lang="fr-CA" sz="13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23419538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500"/>
                                        <p:tgtEl>
                                          <p:spTgt spid="307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075"/>
                                        </p:tgtEl>
                                      </p:cBhvr>
                                    </p:animEffect>
                                    <p:set>
                                      <p:cBhvr>
                                        <p:cTn id="25" dur="1" fill="hold">
                                          <p:stCondLst>
                                            <p:cond delay="499"/>
                                          </p:stCondLst>
                                        </p:cTn>
                                        <p:tgtEl>
                                          <p:spTgt spid="307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76"/>
                                        </p:tgtEl>
                                        <p:attrNameLst>
                                          <p:attrName>style.visibility</p:attrName>
                                        </p:attrNameLst>
                                      </p:cBhvr>
                                      <p:to>
                                        <p:strVal val="visible"/>
                                      </p:to>
                                    </p:set>
                                    <p:animEffect transition="in" filter="fade">
                                      <p:cBhvr>
                                        <p:cTn id="30" dur="500"/>
                                        <p:tgtEl>
                                          <p:spTgt spid="30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076"/>
                                        </p:tgtEl>
                                      </p:cBhvr>
                                    </p:animEffect>
                                    <p:set>
                                      <p:cBhvr>
                                        <p:cTn id="35" dur="1" fill="hold">
                                          <p:stCondLst>
                                            <p:cond delay="499"/>
                                          </p:stCondLst>
                                        </p:cTn>
                                        <p:tgtEl>
                                          <p:spTgt spid="307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fade">
                                      <p:cBhvr>
                                        <p:cTn id="40" dur="500"/>
                                        <p:tgtEl>
                                          <p:spTgt spid="307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077"/>
                                        </p:tgtEl>
                                      </p:cBhvr>
                                    </p:animEffect>
                                    <p:set>
                                      <p:cBhvr>
                                        <p:cTn id="45" dur="1" fill="hold">
                                          <p:stCondLst>
                                            <p:cond delay="499"/>
                                          </p:stCondLst>
                                        </p:cTn>
                                        <p:tgtEl>
                                          <p:spTgt spid="307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8"/>
                                        </p:tgtEl>
                                        <p:attrNameLst>
                                          <p:attrName>style.visibility</p:attrName>
                                        </p:attrNameLst>
                                      </p:cBhvr>
                                      <p:to>
                                        <p:strVal val="visible"/>
                                      </p:to>
                                    </p:set>
                                    <p:animEffect transition="in" filter="fade">
                                      <p:cBhvr>
                                        <p:cTn id="50" dur="500"/>
                                        <p:tgtEl>
                                          <p:spTgt spid="30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078"/>
                                        </p:tgtEl>
                                      </p:cBhvr>
                                    </p:animEffect>
                                    <p:set>
                                      <p:cBhvr>
                                        <p:cTn id="55" dur="1" fill="hold">
                                          <p:stCondLst>
                                            <p:cond delay="499"/>
                                          </p:stCondLst>
                                        </p:cTn>
                                        <p:tgtEl>
                                          <p:spTgt spid="3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7904" y="1988840"/>
            <a:ext cx="2016224" cy="28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p:cNvPicPr>
            <a:picLocks noChangeAspect="1"/>
          </p:cNvPicPr>
          <p:nvPr/>
        </p:nvPicPr>
        <p:blipFill>
          <a:blip r:embed="rId5"/>
          <a:stretch>
            <a:fillRect/>
          </a:stretch>
        </p:blipFill>
        <p:spPr>
          <a:xfrm>
            <a:off x="1403648" y="1491992"/>
            <a:ext cx="6120000" cy="391236"/>
          </a:xfrm>
          <a:prstGeom prst="rect">
            <a:avLst/>
          </a:prstGeom>
        </p:spPr>
      </p:pic>
      <p:sp>
        <p:nvSpPr>
          <p:cNvPr id="7" name="Titre 2"/>
          <p:cNvSpPr txBox="1">
            <a:spLocks/>
          </p:cNvSpPr>
          <p:nvPr>
            <p:custDataLst>
              <p:tags r:id="rId1"/>
            </p:custDataLst>
          </p:nvPr>
        </p:nvSpPr>
        <p:spPr>
          <a:xfrm>
            <a:off x="467544" y="51952"/>
            <a:ext cx="8229600" cy="1144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small" baseline="0">
                <a:solidFill>
                  <a:srgbClr val="002060"/>
                </a:solidFill>
                <a:latin typeface="Arial Narrow" panose="020B0606020202030204" pitchFamily="34" charset="0"/>
                <a:ea typeface="+mj-ea"/>
                <a:cs typeface="+mj-cs"/>
              </a:defRPr>
            </a:lvl1pPr>
          </a:lstStyle>
          <a:p>
            <a:r>
              <a:rPr lang="fr-CA" dirty="0" smtClean="0"/>
              <a:t>Présentation des dossiers thématiques</a:t>
            </a:r>
            <a:endParaRPr lang="fr-CA" dirty="0"/>
          </a:p>
        </p:txBody>
      </p:sp>
      <p:sp>
        <p:nvSpPr>
          <p:cNvPr id="8" name="Titre 1"/>
          <p:cNvSpPr txBox="1">
            <a:spLocks/>
          </p:cNvSpPr>
          <p:nvPr/>
        </p:nvSpPr>
        <p:spPr>
          <a:xfrm>
            <a:off x="467544" y="843920"/>
            <a:ext cx="4464496"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small" baseline="0">
                <a:solidFill>
                  <a:srgbClr val="002060"/>
                </a:solidFill>
                <a:latin typeface="Arial Narrow" panose="020B0606020202030204" pitchFamily="34" charset="0"/>
                <a:ea typeface="+mj-ea"/>
                <a:cs typeface="+mj-cs"/>
              </a:defRPr>
            </a:lvl1pPr>
          </a:lstStyle>
          <a:p>
            <a:r>
              <a:rPr lang="fr-CA" sz="3200" b="0" cap="none" dirty="0" smtClean="0"/>
              <a:t>Foire aux questions</a:t>
            </a:r>
            <a:endParaRPr lang="fr-CA" sz="3200" b="0" cap="none" dirty="0"/>
          </a:p>
        </p:txBody>
      </p:sp>
      <p:sp>
        <p:nvSpPr>
          <p:cNvPr id="9" name="Espace réservé du numéro de diapositive 3"/>
          <p:cNvSpPr txBox="1">
            <a:spLocks/>
          </p:cNvSpPr>
          <p:nvPr>
            <p:custDataLst>
              <p:tags r:id="rId2"/>
            </p:custDataLst>
          </p:nvPr>
        </p:nvSpPr>
        <p:spPr>
          <a:xfrm>
            <a:off x="6553200" y="6381328"/>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DADCF7-6B60-4899-8B0A-38F0FFA7867B}" type="slidenum">
              <a:rPr lang="fr-CA" sz="1300" smtClean="0">
                <a:solidFill>
                  <a:schemeClr val="bg1">
                    <a:lumMod val="50000"/>
                  </a:schemeClr>
                </a:solidFill>
                <a:latin typeface="Arial Narrow" panose="020B0606020202030204" pitchFamily="34" charset="0"/>
              </a:rPr>
              <a:pPr algn="r"/>
              <a:t>31</a:t>
            </a:fld>
            <a:endParaRPr lang="fr-CA" sz="1300" dirty="0">
              <a:solidFill>
                <a:schemeClr val="bg1">
                  <a:lumMod val="50000"/>
                </a:schemeClr>
              </a:solidFill>
              <a:latin typeface="Arial Narrow" panose="020B0606020202030204" pitchFamily="34" charset="0"/>
            </a:endParaRPr>
          </a:p>
        </p:txBody>
      </p:sp>
      <p:pic>
        <p:nvPicPr>
          <p:cNvPr id="2" name="Image 1"/>
          <p:cNvPicPr>
            <a:picLocks noChangeAspect="1"/>
          </p:cNvPicPr>
          <p:nvPr/>
        </p:nvPicPr>
        <p:blipFill>
          <a:blip r:embed="rId6"/>
          <a:stretch>
            <a:fillRect/>
          </a:stretch>
        </p:blipFill>
        <p:spPr>
          <a:xfrm>
            <a:off x="1843195" y="1988840"/>
            <a:ext cx="5240905" cy="4640385"/>
          </a:xfrm>
          <a:prstGeom prst="rect">
            <a:avLst/>
          </a:prstGeom>
        </p:spPr>
      </p:pic>
    </p:spTree>
    <p:extLst>
      <p:ext uri="{BB962C8B-B14F-4D97-AF65-F5344CB8AC3E}">
        <p14:creationId xmlns:p14="http://schemas.microsoft.com/office/powerpoint/2010/main" val="413557966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7904" y="1988840"/>
            <a:ext cx="2016224" cy="28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re 2"/>
          <p:cNvSpPr txBox="1">
            <a:spLocks/>
          </p:cNvSpPr>
          <p:nvPr>
            <p:custDataLst>
              <p:tags r:id="rId1"/>
            </p:custDataLst>
          </p:nvPr>
        </p:nvSpPr>
        <p:spPr>
          <a:xfrm>
            <a:off x="467544" y="51952"/>
            <a:ext cx="8229600" cy="1144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small" baseline="0">
                <a:solidFill>
                  <a:srgbClr val="002060"/>
                </a:solidFill>
                <a:latin typeface="Arial Narrow" panose="020B0606020202030204" pitchFamily="34" charset="0"/>
                <a:ea typeface="+mj-ea"/>
                <a:cs typeface="+mj-cs"/>
              </a:defRPr>
            </a:lvl1pPr>
          </a:lstStyle>
          <a:p>
            <a:r>
              <a:rPr lang="fr-CA" dirty="0" smtClean="0"/>
              <a:t>CONCLUSION</a:t>
            </a:r>
            <a:endParaRPr lang="fr-CA" dirty="0"/>
          </a:p>
        </p:txBody>
      </p:sp>
      <p:sp>
        <p:nvSpPr>
          <p:cNvPr id="3" name="ZoneTexte 2"/>
          <p:cNvSpPr txBox="1"/>
          <p:nvPr/>
        </p:nvSpPr>
        <p:spPr>
          <a:xfrm>
            <a:off x="683568" y="1844824"/>
            <a:ext cx="7854143" cy="1077218"/>
          </a:xfrm>
          <a:prstGeom prst="rect">
            <a:avLst/>
          </a:prstGeom>
          <a:noFill/>
        </p:spPr>
        <p:txBody>
          <a:bodyPr wrap="square" rtlCol="0">
            <a:spAutoFit/>
          </a:bodyPr>
          <a:lstStyle/>
          <a:p>
            <a:pPr algn="ctr"/>
            <a:r>
              <a:rPr lang="fr-CA" sz="3200" dirty="0" smtClean="0">
                <a:effectLst>
                  <a:outerShdw blurRad="38100" dist="38100" dir="2700000" algn="tl">
                    <a:srgbClr val="000000">
                      <a:alpha val="43137"/>
                    </a:srgbClr>
                  </a:outerShdw>
                </a:effectLst>
              </a:rPr>
              <a:t>On </a:t>
            </a:r>
            <a:r>
              <a:rPr lang="fr-CA" sz="3200" dirty="0">
                <a:effectLst>
                  <a:outerShdw blurRad="38100" dist="38100" dir="2700000" algn="tl">
                    <a:srgbClr val="000000">
                      <a:alpha val="43137"/>
                    </a:srgbClr>
                  </a:outerShdw>
                </a:effectLst>
              </a:rPr>
              <a:t>compte sur vous pour intégrer ces changements de </a:t>
            </a:r>
            <a:r>
              <a:rPr lang="fr-CA" sz="3200" dirty="0" smtClean="0">
                <a:effectLst>
                  <a:outerShdw blurRad="38100" dist="38100" dir="2700000" algn="tl">
                    <a:srgbClr val="000000">
                      <a:alpha val="43137"/>
                    </a:srgbClr>
                  </a:outerShdw>
                </a:effectLst>
              </a:rPr>
              <a:t>pratiques professionnelles!</a:t>
            </a:r>
            <a:endParaRPr lang="fr-CA" sz="2000" dirty="0">
              <a:effectLst>
                <a:outerShdw blurRad="38100" dist="38100" dir="2700000" algn="tl">
                  <a:srgbClr val="000000">
                    <a:alpha val="43137"/>
                  </a:srgbClr>
                </a:outerShdw>
              </a:effectLst>
              <a:latin typeface="Arial Narrow" panose="020B0606020202030204" pitchFamily="34" charset="0"/>
            </a:endParaRPr>
          </a:p>
        </p:txBody>
      </p:sp>
      <p:pic>
        <p:nvPicPr>
          <p:cNvPr id="1026" name="Picture 2" descr="C:\Users\jado1246\AppData\Local\Microsoft\Windows\Temporary Internet Files\Content.IE5\JDNDNY67\checkered-flag-309862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3294411"/>
            <a:ext cx="2321316" cy="2060848"/>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3"/>
          <p:cNvSpPr txBox="1">
            <a:spLocks/>
          </p:cNvSpPr>
          <p:nvPr>
            <p:custDataLst>
              <p:tags r:id="rId2"/>
            </p:custDataLst>
          </p:nvPr>
        </p:nvSpPr>
        <p:spPr>
          <a:xfrm>
            <a:off x="6553200" y="6356350"/>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DADCF7-6B60-4899-8B0A-38F0FFA7867B}" type="slidenum">
              <a:rPr lang="fr-CA" sz="1200" smtClean="0">
                <a:latin typeface="Arial Narrow" panose="020B0606020202030204" pitchFamily="34" charset="0"/>
              </a:rPr>
              <a:pPr algn="r"/>
              <a:t>32</a:t>
            </a:fld>
            <a:endParaRPr lang="fr-CA" sz="1200" dirty="0">
              <a:latin typeface="Arial Narrow" panose="020B0606020202030204" pitchFamily="34" charset="0"/>
            </a:endParaRPr>
          </a:p>
        </p:txBody>
      </p:sp>
    </p:spTree>
    <p:extLst>
      <p:ext uri="{BB962C8B-B14F-4D97-AF65-F5344CB8AC3E}">
        <p14:creationId xmlns:p14="http://schemas.microsoft.com/office/powerpoint/2010/main" val="2555069689"/>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custDataLst>
              <p:tags r:id="rId1"/>
            </p:custDataLst>
          </p:nvPr>
        </p:nvSpPr>
        <p:spPr>
          <a:xfrm>
            <a:off x="722313" y="2204864"/>
            <a:ext cx="7772400" cy="1500187"/>
          </a:xfrm>
        </p:spPr>
        <p:txBody>
          <a:bodyPr>
            <a:normAutofit/>
          </a:bodyPr>
          <a:lstStyle/>
          <a:p>
            <a:pPr algn="ctr">
              <a:spcBef>
                <a:spcPct val="0"/>
              </a:spcBef>
              <a:spcAft>
                <a:spcPts val="2400"/>
              </a:spcAft>
            </a:pPr>
            <a:r>
              <a:rPr lang="fr-CA" sz="6000" b="1" cap="all" dirty="0" smtClean="0">
                <a:solidFill>
                  <a:srgbClr val="002060"/>
                </a:solidFill>
                <a:ea typeface="+mj-ea"/>
                <a:cs typeface="+mj-cs"/>
              </a:rPr>
              <a:t>MERCI</a:t>
            </a:r>
            <a:endParaRPr lang="fr-CA" sz="4000" b="1" cap="all" dirty="0">
              <a:solidFill>
                <a:srgbClr val="002060"/>
              </a:solidFill>
              <a:ea typeface="+mj-ea"/>
              <a:cs typeface="+mj-cs"/>
            </a:endParaRPr>
          </a:p>
        </p:txBody>
      </p:sp>
      <p:sp>
        <p:nvSpPr>
          <p:cNvPr id="4" name="Espace réservé du numéro de diapositive 3"/>
          <p:cNvSpPr>
            <a:spLocks noGrp="1"/>
          </p:cNvSpPr>
          <p:nvPr>
            <p:ph type="sldNum" sz="quarter" idx="12"/>
            <p:custDataLst>
              <p:tags r:id="rId2"/>
            </p:custDataLst>
          </p:nvPr>
        </p:nvSpPr>
        <p:spPr/>
        <p:txBody>
          <a:bodyPr/>
          <a:lstStyle/>
          <a:p>
            <a:fld id="{99DADCF7-6B60-4899-8B0A-38F0FFA7867B}" type="slidenum">
              <a:rPr lang="fr-CA" smtClean="0"/>
              <a:t>33</a:t>
            </a:fld>
            <a:endParaRPr lang="fr-CA" dirty="0"/>
          </a:p>
        </p:txBody>
      </p:sp>
      <p:pic>
        <p:nvPicPr>
          <p:cNvPr id="6" name="Image 5"/>
          <p:cNvPicPr>
            <a:picLocks noChangeAspect="1"/>
          </p:cNvPicPr>
          <p:nvPr>
            <p:custDataLst>
              <p:tags r:id="rId3"/>
            </p:custDataLst>
          </p:nvPr>
        </p:nvPicPr>
        <p:blipFill>
          <a:blip r:embed="rId6" cstate="print">
            <a:extLst>
              <a:ext uri="{28A0092B-C50C-407E-A947-70E740481C1C}">
                <a14:useLocalDpi xmlns:a14="http://schemas.microsoft.com/office/drawing/2010/main"/>
              </a:ext>
            </a:extLst>
          </a:blip>
          <a:stretch>
            <a:fillRect/>
          </a:stretch>
        </p:blipFill>
        <p:spPr>
          <a:xfrm>
            <a:off x="2813836" y="5789750"/>
            <a:ext cx="3414348" cy="735594"/>
          </a:xfrm>
          <a:prstGeom prst="rect">
            <a:avLst/>
          </a:prstGeom>
        </p:spPr>
      </p:pic>
    </p:spTree>
    <p:extLst>
      <p:ext uri="{BB962C8B-B14F-4D97-AF65-F5344CB8AC3E}">
        <p14:creationId xmlns:p14="http://schemas.microsoft.com/office/powerpoint/2010/main" val="396747252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72223">
            <a:off x="1309097" y="672552"/>
            <a:ext cx="4163402" cy="56842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99DADCF7-6B60-4899-8B0A-38F0FFA7867B}" type="slidenum">
              <a:rPr lang="fr-CA" smtClean="0"/>
              <a:t>4</a:t>
            </a:fld>
            <a:endParaRPr lang="fr-CA" dirty="0"/>
          </a:p>
        </p:txBody>
      </p:sp>
      <p:sp>
        <p:nvSpPr>
          <p:cNvPr id="6" name="Titre 1"/>
          <p:cNvSpPr>
            <a:spLocks noGrp="1"/>
          </p:cNvSpPr>
          <p:nvPr>
            <p:ph type="title"/>
          </p:nvPr>
        </p:nvSpPr>
        <p:spPr>
          <a:xfrm>
            <a:off x="904056" y="3435077"/>
            <a:ext cx="7772400" cy="1362075"/>
          </a:xfrm>
        </p:spPr>
        <p:txBody>
          <a:bodyPr>
            <a:noAutofit/>
          </a:bodyPr>
          <a:lstStyle/>
          <a:p>
            <a:pPr algn="r"/>
            <a:r>
              <a:rPr lang="fr-CA" dirty="0" smtClean="0"/>
              <a:t>Guide de</a:t>
            </a:r>
            <a:br>
              <a:rPr lang="fr-CA" dirty="0" smtClean="0"/>
            </a:br>
            <a:r>
              <a:rPr lang="fr-CA" dirty="0" smtClean="0"/>
              <a:t>pratique</a:t>
            </a:r>
            <a:br>
              <a:rPr lang="fr-CA" dirty="0" smtClean="0"/>
            </a:br>
            <a:r>
              <a:rPr lang="fr-CA" dirty="0" smtClean="0"/>
              <a:t>professionnelle </a:t>
            </a:r>
            <a:br>
              <a:rPr lang="fr-CA" dirty="0" smtClean="0"/>
            </a:br>
            <a:r>
              <a:rPr lang="fr-CA" dirty="0" smtClean="0"/>
              <a:t>(GPP)</a:t>
            </a:r>
            <a:endParaRPr lang="fr-CA" dirty="0"/>
          </a:p>
        </p:txBody>
      </p:sp>
    </p:spTree>
    <p:extLst>
      <p:ext uri="{BB962C8B-B14F-4D97-AF65-F5344CB8AC3E}">
        <p14:creationId xmlns:p14="http://schemas.microsoft.com/office/powerpoint/2010/main" val="34254223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p>
            <a:r>
              <a:rPr lang="fr-CA" dirty="0" smtClean="0"/>
              <a:t>GPP</a:t>
            </a:r>
            <a:endParaRPr lang="fr-CA" dirty="0"/>
          </a:p>
        </p:txBody>
      </p:sp>
      <p:sp>
        <p:nvSpPr>
          <p:cNvPr id="4" name="Espace réservé du numéro de diapositive 3"/>
          <p:cNvSpPr>
            <a:spLocks noGrp="1"/>
          </p:cNvSpPr>
          <p:nvPr>
            <p:ph type="sldNum" sz="quarter" idx="12"/>
          </p:nvPr>
        </p:nvSpPr>
        <p:spPr/>
        <p:txBody>
          <a:bodyPr/>
          <a:lstStyle/>
          <a:p>
            <a:fld id="{99DADCF7-6B60-4899-8B0A-38F0FFA7867B}" type="slidenum">
              <a:rPr lang="fr-CA" smtClean="0"/>
              <a:t>5</a:t>
            </a:fld>
            <a:endParaRPr lang="fr-CA" dirty="0"/>
          </a:p>
        </p:txBody>
      </p:sp>
      <p:sp>
        <p:nvSpPr>
          <p:cNvPr id="5" name="Espace réservé du contenu 4"/>
          <p:cNvSpPr>
            <a:spLocks noGrp="1"/>
          </p:cNvSpPr>
          <p:nvPr>
            <p:ph idx="1"/>
          </p:nvPr>
        </p:nvSpPr>
        <p:spPr>
          <a:xfrm>
            <a:off x="457387" y="1052736"/>
            <a:ext cx="8229600" cy="4525963"/>
          </a:xfrm>
        </p:spPr>
        <p:txBody>
          <a:bodyPr>
            <a:normAutofit/>
          </a:bodyPr>
          <a:lstStyle/>
          <a:p>
            <a:r>
              <a:rPr lang="fr-CA" sz="2200" dirty="0" smtClean="0"/>
              <a:t>Dépistage de l'asthme professionnel</a:t>
            </a:r>
          </a:p>
          <a:p>
            <a:r>
              <a:rPr lang="fr-CA" sz="2200" dirty="0" smtClean="0"/>
              <a:t>Poussières de bois et cancer</a:t>
            </a:r>
          </a:p>
          <a:p>
            <a:r>
              <a:rPr lang="fr-CA" sz="2200" dirty="0" smtClean="0"/>
              <a:t>Autres effets à la santé</a:t>
            </a:r>
          </a:p>
          <a:p>
            <a:r>
              <a:rPr lang="fr-CA" sz="2200" dirty="0" smtClean="0"/>
              <a:t>Seuils d’intervention</a:t>
            </a:r>
          </a:p>
          <a:p>
            <a:r>
              <a:rPr lang="fr-CA" sz="2200" dirty="0" smtClean="0"/>
              <a:t>Session d’information et QAA</a:t>
            </a:r>
          </a:p>
          <a:p>
            <a:r>
              <a:rPr lang="fr-CA" sz="2200" dirty="0" smtClean="0"/>
              <a:t>Intervention du réseau (aux 2 à 3 ans ou moins)</a:t>
            </a:r>
            <a:r>
              <a:rPr lang="fr-CA" sz="2400" dirty="0"/>
              <a:t> </a:t>
            </a:r>
            <a:endParaRPr lang="fr-CA" sz="2400" dirty="0" smtClean="0"/>
          </a:p>
        </p:txBody>
      </p:sp>
      <p:sp>
        <p:nvSpPr>
          <p:cNvPr id="8" name="ZoneTexte 7"/>
          <p:cNvSpPr txBox="1"/>
          <p:nvPr/>
        </p:nvSpPr>
        <p:spPr>
          <a:xfrm>
            <a:off x="1835696" y="4957717"/>
            <a:ext cx="5904656" cy="830997"/>
          </a:xfrm>
          <a:prstGeom prst="rect">
            <a:avLst/>
          </a:prstGeom>
          <a:solidFill>
            <a:schemeClr val="tx2">
              <a:lumMod val="75000"/>
            </a:schemeClr>
          </a:solidFill>
          <a:ln w="38100">
            <a:solidFill>
              <a:schemeClr val="accent1">
                <a:lumMod val="60000"/>
                <a:lumOff val="40000"/>
              </a:schemeClr>
            </a:solidFill>
          </a:ln>
        </p:spPr>
        <p:txBody>
          <a:bodyPr wrap="square" rtlCol="0">
            <a:spAutoFit/>
          </a:bodyPr>
          <a:lstStyle/>
          <a:p>
            <a:pPr algn="ctr"/>
            <a:r>
              <a:rPr lang="fr-CA" sz="2400" dirty="0" smtClean="0">
                <a:solidFill>
                  <a:schemeClr val="bg1"/>
                </a:solidFill>
              </a:rPr>
              <a:t>En 2014, adopté </a:t>
            </a:r>
            <a:r>
              <a:rPr lang="fr-CA" sz="2400" dirty="0">
                <a:solidFill>
                  <a:schemeClr val="bg1"/>
                </a:solidFill>
              </a:rPr>
              <a:t>par le CMPSATQ </a:t>
            </a:r>
            <a:r>
              <a:rPr lang="fr-CA" sz="2400" dirty="0" smtClean="0">
                <a:solidFill>
                  <a:schemeClr val="bg1"/>
                </a:solidFill>
              </a:rPr>
              <a:t>, </a:t>
            </a:r>
            <a:r>
              <a:rPr lang="fr-CA" sz="2400" dirty="0">
                <a:solidFill>
                  <a:schemeClr val="bg1"/>
                </a:solidFill>
              </a:rPr>
              <a:t>entériné par la </a:t>
            </a:r>
            <a:r>
              <a:rPr lang="fr-CA" sz="2400" dirty="0" smtClean="0">
                <a:solidFill>
                  <a:schemeClr val="bg1"/>
                </a:solidFill>
              </a:rPr>
              <a:t>TCNSAT et déposé à la TCNSP</a:t>
            </a:r>
            <a:endParaRPr lang="fr-CA" sz="2400" dirty="0">
              <a:solidFill>
                <a:schemeClr val="bg1"/>
              </a:solidFill>
            </a:endParaRPr>
          </a:p>
        </p:txBody>
      </p:sp>
    </p:spTree>
    <p:extLst>
      <p:ext uri="{BB962C8B-B14F-4D97-AF65-F5344CB8AC3E}">
        <p14:creationId xmlns:p14="http://schemas.microsoft.com/office/powerpoint/2010/main" val="419911606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9DADCF7-6B60-4899-8B0A-38F0FFA7867B}" type="slidenum">
              <a:rPr lang="fr-CA" smtClean="0"/>
              <a:t>6</a:t>
            </a:fld>
            <a:endParaRPr lang="fr-CA" dirty="0"/>
          </a:p>
        </p:txBody>
      </p:sp>
      <p:pic>
        <p:nvPicPr>
          <p:cNvPr id="5" name="Espace réservé du contenu 2"/>
          <p:cNvPicPr>
            <a:picLocks noChangeAspect="1"/>
          </p:cNvPicPr>
          <p:nvPr/>
        </p:nvPicPr>
        <p:blipFill>
          <a:blip r:embed="rId3"/>
          <a:stretch>
            <a:fillRect/>
          </a:stretch>
        </p:blipFill>
        <p:spPr>
          <a:xfrm rot="20911689">
            <a:off x="869055" y="712057"/>
            <a:ext cx="4391110" cy="57329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re 1"/>
          <p:cNvSpPr>
            <a:spLocks noGrp="1"/>
          </p:cNvSpPr>
          <p:nvPr>
            <p:ph type="title"/>
          </p:nvPr>
        </p:nvSpPr>
        <p:spPr>
          <a:xfrm>
            <a:off x="976064" y="3435077"/>
            <a:ext cx="7772400" cy="1362075"/>
          </a:xfrm>
        </p:spPr>
        <p:txBody>
          <a:bodyPr>
            <a:noAutofit/>
          </a:bodyPr>
          <a:lstStyle/>
          <a:p>
            <a:pPr algn="r"/>
            <a:r>
              <a:rPr lang="fr-CA" dirty="0" smtClean="0"/>
              <a:t>Évaluation de</a:t>
            </a:r>
            <a:br>
              <a:rPr lang="fr-CA" dirty="0" smtClean="0"/>
            </a:br>
            <a:r>
              <a:rPr lang="fr-CA" dirty="0" smtClean="0"/>
              <a:t>l’exposition</a:t>
            </a:r>
            <a:br>
              <a:rPr lang="fr-CA" dirty="0" smtClean="0"/>
            </a:br>
            <a:r>
              <a:rPr lang="fr-CA" dirty="0" smtClean="0"/>
              <a:t>aux poussières</a:t>
            </a:r>
            <a:br>
              <a:rPr lang="fr-CA" dirty="0" smtClean="0"/>
            </a:br>
            <a:r>
              <a:rPr lang="fr-CA" dirty="0" smtClean="0"/>
              <a:t>de bois</a:t>
            </a:r>
            <a:endParaRPr lang="fr-CA" dirty="0"/>
          </a:p>
        </p:txBody>
      </p:sp>
    </p:spTree>
    <p:extLst>
      <p:ext uri="{BB962C8B-B14F-4D97-AF65-F5344CB8AC3E}">
        <p14:creationId xmlns:p14="http://schemas.microsoft.com/office/powerpoint/2010/main" val="63941236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lstStyle/>
          <a:p>
            <a:r>
              <a:rPr lang="fr-CA" dirty="0" smtClean="0"/>
              <a:t>Évaluation des poussières de bois</a:t>
            </a:r>
            <a:endParaRPr lang="fr-CA" dirty="0"/>
          </a:p>
        </p:txBody>
      </p:sp>
      <p:sp>
        <p:nvSpPr>
          <p:cNvPr id="4" name="Espace réservé du numéro de diapositive 3"/>
          <p:cNvSpPr>
            <a:spLocks noGrp="1"/>
          </p:cNvSpPr>
          <p:nvPr>
            <p:ph type="sldNum" sz="quarter" idx="12"/>
          </p:nvPr>
        </p:nvSpPr>
        <p:spPr/>
        <p:txBody>
          <a:bodyPr/>
          <a:lstStyle/>
          <a:p>
            <a:fld id="{99DADCF7-6B60-4899-8B0A-38F0FFA7867B}" type="slidenum">
              <a:rPr lang="fr-CA" smtClean="0"/>
              <a:t>7</a:t>
            </a:fld>
            <a:endParaRPr lang="fr-CA" dirty="0"/>
          </a:p>
        </p:txBody>
      </p:sp>
      <p:sp>
        <p:nvSpPr>
          <p:cNvPr id="5" name="Espace réservé du contenu 4"/>
          <p:cNvSpPr>
            <a:spLocks noGrp="1"/>
          </p:cNvSpPr>
          <p:nvPr>
            <p:ph idx="1"/>
          </p:nvPr>
        </p:nvSpPr>
        <p:spPr>
          <a:xfrm>
            <a:off x="457387" y="1052736"/>
            <a:ext cx="8229600" cy="4525963"/>
          </a:xfrm>
        </p:spPr>
        <p:txBody>
          <a:bodyPr>
            <a:normAutofit/>
          </a:bodyPr>
          <a:lstStyle/>
          <a:p>
            <a:r>
              <a:rPr lang="fr-CA" sz="2400" dirty="0" smtClean="0"/>
              <a:t>Mandat </a:t>
            </a:r>
            <a:r>
              <a:rPr lang="fr-CA" sz="2400" dirty="0"/>
              <a:t>donné </a:t>
            </a:r>
            <a:r>
              <a:rPr lang="fr-CA" sz="2400" dirty="0" smtClean="0"/>
              <a:t>au RPHT pour rendre </a:t>
            </a:r>
            <a:r>
              <a:rPr lang="fr-CA" sz="2400" dirty="0"/>
              <a:t>opérationnel </a:t>
            </a:r>
            <a:r>
              <a:rPr lang="fr-CA" sz="2400" dirty="0" smtClean="0"/>
              <a:t>le GPP au niveau de l’évaluation environnementale.</a:t>
            </a:r>
          </a:p>
          <a:p>
            <a:r>
              <a:rPr lang="fr-CA" sz="2400" dirty="0" smtClean="0"/>
              <a:t>Consultations 2014-2015 : tables professionnelles et réseau</a:t>
            </a:r>
            <a:endParaRPr lang="fr-CA" sz="2400" dirty="0"/>
          </a:p>
          <a:p>
            <a:r>
              <a:rPr lang="fr-CA" sz="2400" dirty="0" smtClean="0"/>
              <a:t>Analyse de nombreux commentaires : </a:t>
            </a:r>
            <a:r>
              <a:rPr lang="fr-CA" sz="2400" b="1" dirty="0" smtClean="0"/>
              <a:t>poussières inhalables priorisées</a:t>
            </a:r>
            <a:endParaRPr lang="fr-CA" sz="2400" dirty="0"/>
          </a:p>
          <a:p>
            <a:r>
              <a:rPr lang="fr-CA" sz="2400" b="1" dirty="0"/>
              <a:t>Poussières totales </a:t>
            </a:r>
            <a:r>
              <a:rPr lang="fr-CA" sz="2400" dirty="0" smtClean="0"/>
              <a:t>: nécessaires </a:t>
            </a:r>
            <a:r>
              <a:rPr lang="fr-CA" sz="2400" dirty="0"/>
              <a:t>pour </a:t>
            </a:r>
            <a:r>
              <a:rPr lang="fr-CA" sz="2400" b="1" dirty="0" smtClean="0"/>
              <a:t>signalement</a:t>
            </a:r>
            <a:r>
              <a:rPr lang="fr-CA" sz="2400" dirty="0" smtClean="0"/>
              <a:t> </a:t>
            </a:r>
            <a:r>
              <a:rPr lang="fr-CA" sz="2400" dirty="0"/>
              <a:t>à la </a:t>
            </a:r>
            <a:r>
              <a:rPr lang="fr-CA" sz="2400" dirty="0" smtClean="0"/>
              <a:t>CNESST</a:t>
            </a:r>
            <a:endParaRPr lang="fr-CA" sz="2400" dirty="0"/>
          </a:p>
          <a:p>
            <a:pPr marL="0" indent="0">
              <a:buNone/>
            </a:pPr>
            <a:endParaRPr lang="fr-CA" sz="2400" dirty="0"/>
          </a:p>
        </p:txBody>
      </p:sp>
      <p:sp>
        <p:nvSpPr>
          <p:cNvPr id="6" name="ZoneTexte 5"/>
          <p:cNvSpPr txBox="1"/>
          <p:nvPr/>
        </p:nvSpPr>
        <p:spPr>
          <a:xfrm>
            <a:off x="1744843" y="5254791"/>
            <a:ext cx="5904656" cy="830997"/>
          </a:xfrm>
          <a:prstGeom prst="rect">
            <a:avLst/>
          </a:prstGeom>
          <a:solidFill>
            <a:schemeClr val="tx2">
              <a:lumMod val="75000"/>
            </a:schemeClr>
          </a:solidFill>
          <a:ln w="38100">
            <a:solidFill>
              <a:schemeClr val="accent1">
                <a:lumMod val="60000"/>
                <a:lumOff val="40000"/>
              </a:schemeClr>
            </a:solidFill>
          </a:ln>
        </p:spPr>
        <p:txBody>
          <a:bodyPr wrap="square" rtlCol="0">
            <a:spAutoFit/>
          </a:bodyPr>
          <a:lstStyle/>
          <a:p>
            <a:pPr algn="ctr"/>
            <a:r>
              <a:rPr lang="fr-CA" sz="2400" dirty="0" smtClean="0">
                <a:solidFill>
                  <a:schemeClr val="bg1"/>
                </a:solidFill>
              </a:rPr>
              <a:t>En 2017, adopté </a:t>
            </a:r>
            <a:r>
              <a:rPr lang="fr-CA" sz="2400" dirty="0">
                <a:solidFill>
                  <a:schemeClr val="bg1"/>
                </a:solidFill>
              </a:rPr>
              <a:t>par le </a:t>
            </a:r>
            <a:r>
              <a:rPr lang="fr-CA" sz="2400" dirty="0" smtClean="0">
                <a:solidFill>
                  <a:schemeClr val="bg1"/>
                </a:solidFill>
              </a:rPr>
              <a:t>RPHT, </a:t>
            </a:r>
            <a:r>
              <a:rPr lang="fr-CA" sz="2400" dirty="0">
                <a:solidFill>
                  <a:schemeClr val="bg1"/>
                </a:solidFill>
              </a:rPr>
              <a:t>entériné par la </a:t>
            </a:r>
            <a:r>
              <a:rPr lang="fr-CA" sz="2400" dirty="0" smtClean="0">
                <a:solidFill>
                  <a:schemeClr val="bg1"/>
                </a:solidFill>
              </a:rPr>
              <a:t>TCNSAT et déposé à la TCNSP</a:t>
            </a:r>
            <a:endParaRPr lang="fr-CA" sz="2400" dirty="0">
              <a:solidFill>
                <a:schemeClr val="bg1"/>
              </a:solidFill>
            </a:endParaRPr>
          </a:p>
        </p:txBody>
      </p:sp>
    </p:spTree>
    <p:extLst>
      <p:ext uri="{BB962C8B-B14F-4D97-AF65-F5344CB8AC3E}">
        <p14:creationId xmlns:p14="http://schemas.microsoft.com/office/powerpoint/2010/main" val="207006271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9DADCF7-6B60-4899-8B0A-38F0FFA7867B}" type="slidenum">
              <a:rPr lang="fr-CA" smtClean="0"/>
              <a:t>8</a:t>
            </a:fld>
            <a:endParaRPr lang="fr-CA" dirty="0"/>
          </a:p>
        </p:txBody>
      </p:sp>
      <p:sp>
        <p:nvSpPr>
          <p:cNvPr id="6" name="Titre 1"/>
          <p:cNvSpPr txBox="1">
            <a:spLocks/>
          </p:cNvSpPr>
          <p:nvPr/>
        </p:nvSpPr>
        <p:spPr>
          <a:xfrm>
            <a:off x="457200" y="44624"/>
            <a:ext cx="8229600"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small" baseline="0">
                <a:solidFill>
                  <a:srgbClr val="002060"/>
                </a:solidFill>
                <a:latin typeface="Arial Narrow" panose="020B0606020202030204" pitchFamily="34" charset="0"/>
                <a:ea typeface="+mj-ea"/>
                <a:cs typeface="+mj-cs"/>
              </a:defRPr>
            </a:lvl1pPr>
          </a:lstStyle>
          <a:p>
            <a:r>
              <a:rPr lang="fr-CA" dirty="0" smtClean="0"/>
              <a:t>Évaluation des poussières de bois</a:t>
            </a:r>
            <a:endParaRPr lang="fr-CA"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18"/>
          <a:stretch/>
        </p:blipFill>
        <p:spPr bwMode="auto">
          <a:xfrm>
            <a:off x="674459" y="866898"/>
            <a:ext cx="8001000" cy="551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459" y="6362700"/>
            <a:ext cx="23145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427984" y="3134975"/>
            <a:ext cx="1008112" cy="369332"/>
          </a:xfrm>
          <a:prstGeom prst="rect">
            <a:avLst/>
          </a:prstGeom>
          <a:noFill/>
        </p:spPr>
        <p:txBody>
          <a:bodyPr wrap="square" rtlCol="0">
            <a:spAutoFit/>
          </a:bodyPr>
          <a:lstStyle/>
          <a:p>
            <a:r>
              <a:rPr lang="fr-CA" dirty="0" smtClean="0"/>
              <a:t>&lt;25 </a:t>
            </a:r>
            <a:r>
              <a:rPr lang="fr-CA" dirty="0" smtClean="0">
                <a:sym typeface="Symbol"/>
              </a:rPr>
              <a:t>m</a:t>
            </a:r>
            <a:endParaRPr lang="fr-CA" dirty="0"/>
          </a:p>
        </p:txBody>
      </p:sp>
      <p:sp>
        <p:nvSpPr>
          <p:cNvPr id="11" name="ZoneTexte 10"/>
          <p:cNvSpPr txBox="1"/>
          <p:nvPr/>
        </p:nvSpPr>
        <p:spPr>
          <a:xfrm>
            <a:off x="4427984" y="4360089"/>
            <a:ext cx="1008112" cy="369332"/>
          </a:xfrm>
          <a:prstGeom prst="rect">
            <a:avLst/>
          </a:prstGeom>
          <a:noFill/>
        </p:spPr>
        <p:txBody>
          <a:bodyPr wrap="square" rtlCol="0">
            <a:spAutoFit/>
          </a:bodyPr>
          <a:lstStyle/>
          <a:p>
            <a:r>
              <a:rPr lang="fr-CA" dirty="0" smtClean="0"/>
              <a:t>&lt;10 </a:t>
            </a:r>
            <a:r>
              <a:rPr lang="fr-CA" dirty="0" smtClean="0">
                <a:sym typeface="Symbol"/>
              </a:rPr>
              <a:t>m</a:t>
            </a:r>
            <a:endParaRPr lang="fr-CA" dirty="0"/>
          </a:p>
        </p:txBody>
      </p:sp>
    </p:spTree>
    <p:extLst>
      <p:ext uri="{BB962C8B-B14F-4D97-AF65-F5344CB8AC3E}">
        <p14:creationId xmlns:p14="http://schemas.microsoft.com/office/powerpoint/2010/main" val="178988503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9DADCF7-6B60-4899-8B0A-38F0FFA7867B}" type="slidenum">
              <a:rPr lang="fr-CA" smtClean="0"/>
              <a:t>9</a:t>
            </a:fld>
            <a:endParaRPr lang="fr-CA" dirty="0"/>
          </a:p>
        </p:txBody>
      </p:sp>
      <p:pic>
        <p:nvPicPr>
          <p:cNvPr id="6" name="Image 5"/>
          <p:cNvPicPr>
            <a:picLocks noChangeAspect="1"/>
          </p:cNvPicPr>
          <p:nvPr/>
        </p:nvPicPr>
        <p:blipFill>
          <a:blip r:embed="rId3"/>
          <a:stretch>
            <a:fillRect/>
          </a:stretch>
        </p:blipFill>
        <p:spPr>
          <a:xfrm>
            <a:off x="457200" y="1336768"/>
            <a:ext cx="7794776" cy="4896544"/>
          </a:xfrm>
          <a:prstGeom prst="rect">
            <a:avLst/>
          </a:prstGeom>
        </p:spPr>
      </p:pic>
      <p:sp>
        <p:nvSpPr>
          <p:cNvPr id="7" name="Titre 1"/>
          <p:cNvSpPr txBox="1">
            <a:spLocks/>
          </p:cNvSpPr>
          <p:nvPr/>
        </p:nvSpPr>
        <p:spPr>
          <a:xfrm>
            <a:off x="457200" y="44624"/>
            <a:ext cx="8229600"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small" baseline="0">
                <a:solidFill>
                  <a:srgbClr val="002060"/>
                </a:solidFill>
                <a:latin typeface="Arial Narrow" panose="020B0606020202030204" pitchFamily="34" charset="0"/>
                <a:ea typeface="+mj-ea"/>
                <a:cs typeface="+mj-cs"/>
              </a:defRPr>
            </a:lvl1pPr>
          </a:lstStyle>
          <a:p>
            <a:r>
              <a:rPr lang="fr-CA" dirty="0" smtClean="0"/>
              <a:t>Évaluation des poussières de bois</a:t>
            </a:r>
            <a:endParaRPr lang="fr-CA" dirty="0"/>
          </a:p>
        </p:txBody>
      </p:sp>
      <p:sp>
        <p:nvSpPr>
          <p:cNvPr id="8" name="Titre 1"/>
          <p:cNvSpPr txBox="1">
            <a:spLocks/>
          </p:cNvSpPr>
          <p:nvPr/>
        </p:nvSpPr>
        <p:spPr>
          <a:xfrm>
            <a:off x="0" y="1124744"/>
            <a:ext cx="9144000" cy="719516"/>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small" baseline="0">
                <a:solidFill>
                  <a:srgbClr val="002060"/>
                </a:solidFill>
                <a:latin typeface="Arial Narrow" panose="020B0606020202030204" pitchFamily="34" charset="0"/>
                <a:ea typeface="+mj-ea"/>
                <a:cs typeface="+mj-cs"/>
              </a:defRPr>
            </a:lvl1pPr>
          </a:lstStyle>
          <a:p>
            <a:pPr algn="ctr"/>
            <a:r>
              <a:rPr lang="fr-CA" sz="3200" b="0" cap="none" dirty="0" smtClean="0"/>
              <a:t>Sites de déposition des différentes fractions</a:t>
            </a:r>
            <a:endParaRPr lang="fr-CA" sz="3200" b="0" cap="none" dirty="0"/>
          </a:p>
        </p:txBody>
      </p:sp>
    </p:spTree>
    <p:extLst>
      <p:ext uri="{BB962C8B-B14F-4D97-AF65-F5344CB8AC3E}">
        <p14:creationId xmlns:p14="http://schemas.microsoft.com/office/powerpoint/2010/main" val="3038497993"/>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5579</TotalTime>
  <Words>1942</Words>
  <Application>Microsoft Office PowerPoint</Application>
  <PresentationFormat>Affichage à l'écran (4:3)</PresentationFormat>
  <Paragraphs>362</Paragraphs>
  <Slides>33</Slides>
  <Notes>33</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33</vt:i4>
      </vt:variant>
    </vt:vector>
  </HeadingPairs>
  <TitlesOfParts>
    <vt:vector size="45" baseType="lpstr">
      <vt:lpstr>MS Mincho</vt:lpstr>
      <vt:lpstr>Arial</vt:lpstr>
      <vt:lpstr>Arial Narrow</vt:lpstr>
      <vt:lpstr>ArialNarrow</vt:lpstr>
      <vt:lpstr>Calibri</vt:lpstr>
      <vt:lpstr>Calibri Light</vt:lpstr>
      <vt:lpstr>Symbol</vt:lpstr>
      <vt:lpstr>Times New Roman</vt:lpstr>
      <vt:lpstr>Wingdings</vt:lpstr>
      <vt:lpstr>Thème Office</vt:lpstr>
      <vt:lpstr>1_Conception personnalisée</vt:lpstr>
      <vt:lpstr>Conception personnalisée</vt:lpstr>
      <vt:lpstr>DOSSIER THÉMATIQUE sur les POUSSIÈRES DE BOIS  PRÉSENTÉ PAR :  Nathalie Bourdeau, représentante De la CPSISAT christyne côté, représentante de la tcnsat Dominique Jalbert, représentante du RARSAT  claire labrie, représentante du rpht  France Lussier, représentante de la cmpsatq (EN SOUTIEN)  15 et 22 OCTOBRE 2019</vt:lpstr>
      <vt:lpstr>Plan de la présentation</vt:lpstr>
      <vt:lpstr>HISTORIQUE STRATÉGIE D’INTERVENTION PROVINCIALE</vt:lpstr>
      <vt:lpstr>Guide de pratique professionnelle  (GPP)</vt:lpstr>
      <vt:lpstr>GPP</vt:lpstr>
      <vt:lpstr>Évaluation de l’exposition aux poussières de bois</vt:lpstr>
      <vt:lpstr>Évaluation des poussières de bois</vt:lpstr>
      <vt:lpstr>Présentation PowerPoint</vt:lpstr>
      <vt:lpstr>Présentation PowerPoint</vt:lpstr>
      <vt:lpstr>Présentation PowerPoint</vt:lpstr>
      <vt:lpstr>Stratégie d’échantillonnage COAP</vt:lpstr>
      <vt:lpstr>Présentation PowerPoint</vt:lpstr>
      <vt:lpstr>Visite guidée</vt:lpstr>
      <vt:lpstr>Guide d’animation et session d’information</vt:lpstr>
      <vt:lpstr>Guide d’animation et session d’information</vt:lpstr>
      <vt:lpstr>Questionnaire autoadministré (qaa)</vt:lpstr>
      <vt:lpstr>QAA</vt:lpstr>
      <vt:lpstr>Présentation PowerPoint</vt:lpstr>
      <vt:lpstr>Dépliant</vt:lpstr>
      <vt:lpstr>Consentement éclairé</vt:lpstr>
      <vt:lpstr>Consentement éclairé</vt:lpstr>
      <vt:lpstr>Guide de saisie sisat</vt:lpstr>
      <vt:lpstr>Guide de saisie SISAT</vt:lpstr>
      <vt:lpstr>Guide de saisie SISAT</vt:lpstr>
      <vt:lpstr>Guide de saisie SISAT</vt:lpstr>
      <vt:lpstr>Guide de saisie SISAT</vt:lpstr>
      <vt:lpstr>DOSSIER THÉMATIQUE sur le portail</vt:lpstr>
      <vt:lpstr>dossier thématique sur le portail</vt:lpstr>
      <vt:lpstr>Accès public</vt:lpstr>
      <vt:lpstr>Accès réseau</vt:lpstr>
      <vt:lpstr>Présentation PowerPoint</vt:lpstr>
      <vt:lpstr>Présentation PowerPoint</vt:lpstr>
      <vt:lpstr>Présentation PowerPoint</vt:lpstr>
    </vt:vector>
  </TitlesOfParts>
  <Company>ASSSMonteregie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Geneviève Dufresne</dc:creator>
  <cp:lastModifiedBy>Dominique Jalbert</cp:lastModifiedBy>
  <cp:revision>366</cp:revision>
  <cp:lastPrinted>2019-10-21T18:04:53Z</cp:lastPrinted>
  <dcterms:created xsi:type="dcterms:W3CDTF">2015-05-14T12:39:36Z</dcterms:created>
  <dcterms:modified xsi:type="dcterms:W3CDTF">2019-11-04T12:43:04Z</dcterms:modified>
</cp:coreProperties>
</file>