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69" r:id="rId4"/>
    <p:sldId id="266" r:id="rId5"/>
    <p:sldId id="267" r:id="rId6"/>
    <p:sldId id="276" r:id="rId7"/>
    <p:sldId id="278" r:id="rId8"/>
    <p:sldId id="277" r:id="rId9"/>
    <p:sldId id="271" r:id="rId10"/>
    <p:sldId id="264" r:id="rId11"/>
    <p:sldId id="279" r:id="rId12"/>
    <p:sldId id="273" r:id="rId13"/>
    <p:sldId id="258" r:id="rId14"/>
    <p:sldId id="280" r:id="rId15"/>
    <p:sldId id="275"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200" autoAdjust="0"/>
  </p:normalViewPr>
  <p:slideViewPr>
    <p:cSldViewPr>
      <p:cViewPr varScale="1">
        <p:scale>
          <a:sx n="59" d="100"/>
          <a:sy n="59" d="100"/>
        </p:scale>
        <p:origin x="30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5BF5F-B266-4D73-A215-418FD6A537EA}" type="datetimeFigureOut">
              <a:rPr lang="fr-CA" smtClean="0"/>
              <a:t>2017-06-26</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5C701-7478-4C53-86DF-14F07EBD570F}" type="slidenum">
              <a:rPr lang="fr-CA" smtClean="0"/>
              <a:t>‹N°›</a:t>
            </a:fld>
            <a:endParaRPr lang="fr-CA"/>
          </a:p>
        </p:txBody>
      </p:sp>
    </p:spTree>
    <p:extLst>
      <p:ext uri="{BB962C8B-B14F-4D97-AF65-F5344CB8AC3E}">
        <p14:creationId xmlns:p14="http://schemas.microsoft.com/office/powerpoint/2010/main" val="289093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CA" b="1" u="sng" dirty="0" smtClean="0"/>
              <a:t>Message</a:t>
            </a:r>
            <a:r>
              <a:rPr lang="fr-CA" b="1" u="sng" baseline="0" dirty="0" smtClean="0"/>
              <a:t> à livrer :</a:t>
            </a:r>
          </a:p>
          <a:p>
            <a:pPr algn="just"/>
            <a:endParaRPr lang="fr-CA" b="1" u="sng" baseline="0" dirty="0" smtClean="0"/>
          </a:p>
          <a:p>
            <a:pPr algn="just"/>
            <a:r>
              <a:rPr lang="fr-CA" b="0" u="none" baseline="0" dirty="0" smtClean="0"/>
              <a:t>Informer les participants face aux mesures préventives,  demeurer vigilants et savoir comment agir en cas de contact et de doute clinique.</a:t>
            </a:r>
          </a:p>
          <a:p>
            <a:pPr algn="just"/>
            <a:endParaRPr lang="fr-CA" b="0" u="none" baseline="0" dirty="0" smtClean="0"/>
          </a:p>
          <a:p>
            <a:pPr algn="just"/>
            <a:r>
              <a:rPr lang="fr-CA" b="0" u="none" baseline="0" dirty="0" smtClean="0"/>
              <a:t>«  Informer sans alarmer !  »</a:t>
            </a:r>
            <a:endParaRPr lang="fr-CA" b="0" u="none" dirty="0" smtClean="0"/>
          </a:p>
          <a:p>
            <a:pPr algn="just"/>
            <a:endParaRPr lang="fr-CA" b="1" u="sng" dirty="0" smtClean="0"/>
          </a:p>
          <a:p>
            <a:pPr algn="just"/>
            <a:r>
              <a:rPr lang="fr-CA" b="1" u="sng" dirty="0" smtClean="0"/>
              <a:t>Quelques</a:t>
            </a:r>
            <a:r>
              <a:rPr lang="fr-CA" b="1" u="sng" baseline="0" dirty="0" smtClean="0"/>
              <a:t> faits:</a:t>
            </a:r>
          </a:p>
          <a:p>
            <a:pPr algn="just"/>
            <a:endParaRPr lang="fr-CA" b="1" u="sng" baseline="0" dirty="0" smtClean="0"/>
          </a:p>
          <a:p>
            <a:pPr marL="171450" indent="-171450" algn="just">
              <a:buFont typeface="Arial" panose="020B0604020202020204" pitchFamily="34" charset="0"/>
              <a:buChar char="•"/>
            </a:pPr>
            <a:r>
              <a:rPr lang="fr-CA" baseline="0" dirty="0" smtClean="0"/>
              <a:t>En 2015, 160 cas de maladie de Lyme ont étés déclarés à la Direction de santé publique.</a:t>
            </a:r>
          </a:p>
          <a:p>
            <a:pPr marL="171450" indent="-171450" algn="just">
              <a:buFont typeface="Arial" panose="020B0604020202020204" pitchFamily="34" charset="0"/>
              <a:buChar char="•"/>
            </a:pPr>
            <a:r>
              <a:rPr lang="fr-CA" baseline="0" dirty="0" smtClean="0"/>
              <a:t>Dans 155 cas de maladie de Lyme extraits du registre MADO en date du 22 février 2016, 65 % étaient des </a:t>
            </a:r>
            <a:r>
              <a:rPr lang="fr-CA" u="sng" baseline="0" dirty="0" smtClean="0"/>
              <a:t>cas confirmée  (n = 101)</a:t>
            </a:r>
            <a:r>
              <a:rPr lang="fr-CA" u="none" baseline="0" dirty="0" smtClean="0"/>
              <a:t> </a:t>
            </a:r>
            <a:r>
              <a:rPr lang="fr-CA" baseline="0" dirty="0" smtClean="0"/>
              <a:t>et 35 % étaient des cas probables (n = 54).</a:t>
            </a:r>
          </a:p>
          <a:p>
            <a:pPr marL="171450" indent="-171450" algn="just">
              <a:buFont typeface="Arial" panose="020B0604020202020204" pitchFamily="34" charset="0"/>
              <a:buChar char="•"/>
            </a:pPr>
            <a:r>
              <a:rPr lang="fr-CA" baseline="0" dirty="0" smtClean="0"/>
              <a:t>Les régions sociaux-sanitaires les plus touchées sont : L’Estrie et la Montérégie.  </a:t>
            </a:r>
            <a:r>
              <a:rPr lang="fr-CA" b="1" baseline="0" dirty="0" smtClean="0"/>
              <a:t>Bien qu’il n’y ait eu aucun cas confirmé au Bas-Saint-Laurent en 2016, ceci touche tout le Québec.</a:t>
            </a:r>
          </a:p>
          <a:p>
            <a:pPr marL="171450" indent="-171450" algn="just">
              <a:buFont typeface="Arial" panose="020B0604020202020204" pitchFamily="34" charset="0"/>
              <a:buChar char="•"/>
            </a:pPr>
            <a:r>
              <a:rPr lang="fr-CA" baseline="0" dirty="0" smtClean="0"/>
              <a:t>Dans notre région, 25% des tiques I. scapularis sont contaminées par la Borrelia burgdorferi ; Aucun cas humain confirmé en 2016 .</a:t>
            </a:r>
          </a:p>
          <a:p>
            <a:pPr algn="just"/>
            <a:r>
              <a:rPr lang="fr-CA" i="1" baseline="0" dirty="0" smtClean="0"/>
              <a:t>(Source: INSPQ, Rapport de la surveillance de la maladie de Lyme: année 2015)</a:t>
            </a:r>
            <a:endParaRPr lang="fr-CA" i="1" dirty="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1</a:t>
            </a:fld>
            <a:endParaRPr lang="fr-CA"/>
          </a:p>
        </p:txBody>
      </p:sp>
    </p:spTree>
    <p:extLst>
      <p:ext uri="{BB962C8B-B14F-4D97-AF65-F5344CB8AC3E}">
        <p14:creationId xmlns:p14="http://schemas.microsoft.com/office/powerpoint/2010/main" val="106872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L’infection précoce localisée peut être accompagnée des symptômes et des signes constitutionnels suivants : </a:t>
            </a:r>
            <a:r>
              <a:rPr lang="fr-CA" b="1" baseline="0" dirty="0" smtClean="0"/>
              <a:t> </a:t>
            </a:r>
          </a:p>
          <a:p>
            <a:r>
              <a:rPr lang="fr-CA" b="0" baseline="0" dirty="0" smtClean="0"/>
              <a:t>F</a:t>
            </a:r>
            <a:r>
              <a:rPr lang="fr-CA" b="0" dirty="0" smtClean="0"/>
              <a:t>atigue, myalgies, arthralgies, céphalées, raideur de la nuque,</a:t>
            </a:r>
            <a:r>
              <a:rPr lang="fr-CA" b="0" baseline="0" dirty="0" smtClean="0"/>
              <a:t> </a:t>
            </a:r>
            <a:r>
              <a:rPr lang="fr-CA" b="0" dirty="0" smtClean="0"/>
              <a:t>anorexie, fièvre ainsi que, plus rarement, photophobie, nausées, dysesthésies et</a:t>
            </a:r>
            <a:r>
              <a:rPr lang="fr-CA" b="0" baseline="0" dirty="0" smtClean="0"/>
              <a:t> </a:t>
            </a:r>
            <a:r>
              <a:rPr lang="fr-CA" b="0" dirty="0" smtClean="0"/>
              <a:t>lymphadénopathies. </a:t>
            </a:r>
            <a:r>
              <a:rPr lang="fr-CA" b="0" baseline="0" dirty="0" smtClean="0"/>
              <a:t> </a:t>
            </a:r>
          </a:p>
          <a:p>
            <a:r>
              <a:rPr lang="fr-CA" b="0" dirty="0" smtClean="0"/>
              <a:t>Parfois, ce sont les seuls symptômes observés lorsque l’érythème</a:t>
            </a:r>
            <a:r>
              <a:rPr lang="fr-CA" b="0" baseline="0" dirty="0" smtClean="0"/>
              <a:t> </a:t>
            </a:r>
            <a:r>
              <a:rPr lang="fr-CA" b="0" dirty="0" smtClean="0"/>
              <a:t>migrant (EM) est absent (18 %).</a:t>
            </a:r>
          </a:p>
          <a:p>
            <a:r>
              <a:rPr lang="fr-CA" b="0" dirty="0" smtClean="0"/>
              <a:t>(Steere et Sikand, 2003)</a:t>
            </a:r>
          </a:p>
          <a:p>
            <a:pPr marL="0" marR="0" indent="0" algn="l" defTabSz="914400" rtl="0" eaLnBrk="1" fontAlgn="auto" latinLnBrk="0" hangingPunct="1">
              <a:lnSpc>
                <a:spcPct val="100000"/>
              </a:lnSpc>
              <a:spcBef>
                <a:spcPts val="0"/>
              </a:spcBef>
              <a:spcAft>
                <a:spcPts val="0"/>
              </a:spcAft>
              <a:buClrTx/>
              <a:buSzTx/>
              <a:buFontTx/>
              <a:buNone/>
              <a:tabLst/>
              <a:defRPr/>
            </a:pPr>
            <a:endParaRPr lang="fr-CA" b="1" dirty="0" smtClean="0"/>
          </a:p>
          <a:p>
            <a:endParaRPr lang="fr-CA" b="0" dirty="0" smtClean="0"/>
          </a:p>
          <a:p>
            <a:endParaRPr lang="fr-CA" b="0" dirty="0" smtClean="0"/>
          </a:p>
          <a:p>
            <a:endParaRPr lang="fr-CA" dirty="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10</a:t>
            </a:fld>
            <a:endParaRPr lang="fr-CA"/>
          </a:p>
        </p:txBody>
      </p:sp>
    </p:spTree>
    <p:extLst>
      <p:ext uri="{BB962C8B-B14F-4D97-AF65-F5344CB8AC3E}">
        <p14:creationId xmlns:p14="http://schemas.microsoft.com/office/powerpoint/2010/main" val="326457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Dans le cas où la maladie ne serait pas traitée,</a:t>
            </a:r>
            <a:r>
              <a:rPr lang="fr-CA" dirty="0" smtClean="0">
                <a:effectLst/>
              </a:rPr>
              <a:t> les symptômes peuvent durer des mois, voire des années.</a:t>
            </a:r>
            <a:r>
              <a:rPr lang="fr-CA" b="1" dirty="0" smtClean="0">
                <a:effectLst/>
              </a:rPr>
              <a:t> I</a:t>
            </a:r>
            <a:r>
              <a:rPr lang="fr-CA" b="1" dirty="0" smtClean="0"/>
              <a:t>l peut survenir d’autres symptômes touchant le système nerveux, le cœur et les articulation.</a:t>
            </a:r>
            <a:r>
              <a:rPr lang="fr-CA" b="0" baseline="0" dirty="0" smtClean="0">
                <a:effectLst/>
              </a:rPr>
              <a:t>  </a:t>
            </a:r>
            <a:r>
              <a:rPr lang="fr-CA" dirty="0" smtClean="0">
                <a:effectLst/>
              </a:rPr>
              <a:t>Parmi les symptômes plus graves, citons l'arthrite récurrente (douleurs musculaires et articulaires), troubles du système nerveux et/ou neurologique, engourdissement et/ou paralysie (incapacité de bouger certaines parties du corps).</a:t>
            </a:r>
            <a:endParaRPr lang="fr-CA" b="1" dirty="0" smtClean="0"/>
          </a:p>
          <a:p>
            <a:r>
              <a:rPr lang="fr-CA" sz="1200" b="1" i="0" u="none" strike="noStrike" kern="1200" baseline="0" dirty="0" smtClean="0">
                <a:solidFill>
                  <a:schemeClr val="tx1"/>
                </a:solidFill>
                <a:latin typeface="+mn-lt"/>
                <a:ea typeface="+mn-ea"/>
                <a:cs typeface="+mn-cs"/>
              </a:rPr>
              <a:t>L’infection précoce disséminée</a:t>
            </a:r>
            <a:r>
              <a:rPr lang="fr-CA" sz="1200" b="0" i="0" u="none" strike="noStrike" kern="1200" baseline="0" dirty="0" smtClean="0">
                <a:solidFill>
                  <a:schemeClr val="tx1"/>
                </a:solidFill>
                <a:latin typeface="+mn-lt"/>
                <a:ea typeface="+mn-ea"/>
                <a:cs typeface="+mn-cs"/>
              </a:rPr>
              <a:t> peut survenir de quelques semaines à quelques mois après la piqûre de tique chez le patient non traité. À ce stade, les manifestations sont souvent multisystémiques et intermittentes. </a:t>
            </a:r>
          </a:p>
          <a:p>
            <a:r>
              <a:rPr lang="fr-CA" sz="1200" b="0" i="0" u="none" strike="noStrike" kern="1200" baseline="0" dirty="0" smtClean="0">
                <a:solidFill>
                  <a:schemeClr val="tx1"/>
                </a:solidFill>
                <a:latin typeface="+mn-lt"/>
                <a:ea typeface="+mn-ea"/>
                <a:cs typeface="+mn-cs"/>
              </a:rPr>
              <a:t>Bien que la fréquence de chacune des manifestations soit difficile à chiffrer, les atteintes les plus fréquentes sont :</a:t>
            </a:r>
          </a:p>
          <a:p>
            <a:pPr marL="171450" indent="-171450">
              <a:buFont typeface="Arial" panose="020B0604020202020204" pitchFamily="34" charset="0"/>
              <a:buChar char="•"/>
            </a:pPr>
            <a:r>
              <a:rPr lang="fr-CA" sz="1200" b="1" i="0" u="none" strike="noStrike" kern="1200" baseline="0" dirty="0" smtClean="0">
                <a:solidFill>
                  <a:schemeClr val="tx1"/>
                </a:solidFill>
                <a:latin typeface="+mn-lt"/>
                <a:ea typeface="+mn-ea"/>
                <a:cs typeface="+mn-cs"/>
              </a:rPr>
              <a:t>cutanées </a:t>
            </a:r>
            <a:r>
              <a:rPr lang="fr-CA" sz="1200" b="0" i="0" u="none" strike="noStrike" kern="1200" baseline="0" dirty="0" smtClean="0">
                <a:solidFill>
                  <a:schemeClr val="tx1"/>
                </a:solidFill>
                <a:latin typeface="+mn-lt"/>
                <a:ea typeface="+mn-ea"/>
                <a:cs typeface="+mn-cs"/>
              </a:rPr>
              <a:t>: érythème migrant secondaire ou multiple.</a:t>
            </a:r>
          </a:p>
          <a:p>
            <a:pPr marL="171450" indent="-171450">
              <a:buFont typeface="Arial" panose="020B0604020202020204" pitchFamily="34" charset="0"/>
              <a:buChar char="•"/>
            </a:pPr>
            <a:r>
              <a:rPr lang="fr-CA" sz="1200" b="1" i="0" u="none" strike="noStrike" kern="1200" baseline="0" dirty="0" smtClean="0">
                <a:solidFill>
                  <a:schemeClr val="tx1"/>
                </a:solidFill>
                <a:latin typeface="+mn-lt"/>
                <a:ea typeface="+mn-ea"/>
                <a:cs typeface="+mn-cs"/>
              </a:rPr>
              <a:t>musculosquelettiques </a:t>
            </a:r>
            <a:r>
              <a:rPr lang="fr-CA" sz="1200" b="0" i="0" u="none" strike="noStrike" kern="1200" baseline="0" dirty="0" smtClean="0">
                <a:solidFill>
                  <a:schemeClr val="tx1"/>
                </a:solidFill>
                <a:latin typeface="+mn-lt"/>
                <a:ea typeface="+mn-ea"/>
                <a:cs typeface="+mn-cs"/>
              </a:rPr>
              <a:t>: myalgies et arthralgies; de brefs épisodes d’arthrite sont possibles; l’articulation temporo-mandibulaire et le genou sont souvent touchés.</a:t>
            </a:r>
          </a:p>
          <a:p>
            <a:pPr marL="171450" indent="-171450">
              <a:buFont typeface="Arial" panose="020B0604020202020204" pitchFamily="34" charset="0"/>
              <a:buChar char="•"/>
            </a:pPr>
            <a:r>
              <a:rPr lang="fr-CA" sz="1200" b="1" i="0" u="none" strike="noStrike" kern="1200" baseline="0" dirty="0" smtClean="0">
                <a:solidFill>
                  <a:schemeClr val="tx1"/>
                </a:solidFill>
                <a:latin typeface="+mn-lt"/>
                <a:ea typeface="+mn-ea"/>
                <a:cs typeface="+mn-cs"/>
              </a:rPr>
              <a:t>neurologiques : </a:t>
            </a:r>
            <a:r>
              <a:rPr lang="fr-CA" sz="1200" b="0" i="0" u="none" strike="noStrike" kern="1200" baseline="0" dirty="0" smtClean="0">
                <a:solidFill>
                  <a:schemeClr val="tx1"/>
                </a:solidFill>
                <a:latin typeface="+mn-lt"/>
                <a:ea typeface="+mn-ea"/>
                <a:cs typeface="+mn-cs"/>
              </a:rPr>
              <a:t>névrite crânienne, dont la paralysie faciale (de Bell) – unilatérale ou bilatérale –; méningite ou neuropathie périphérique;</a:t>
            </a:r>
          </a:p>
          <a:p>
            <a:pPr marL="171450" indent="-171450">
              <a:buFont typeface="Arial" panose="020B0604020202020204" pitchFamily="34" charset="0"/>
              <a:buChar char="•"/>
            </a:pPr>
            <a:r>
              <a:rPr lang="fr-CA" sz="1200" b="1" i="0" u="none" strike="noStrike" kern="1200" baseline="0" dirty="0" smtClean="0">
                <a:solidFill>
                  <a:schemeClr val="tx1"/>
                </a:solidFill>
                <a:latin typeface="+mn-lt"/>
                <a:ea typeface="+mn-ea"/>
                <a:cs typeface="+mn-cs"/>
              </a:rPr>
              <a:t>cardiaques </a:t>
            </a:r>
            <a:r>
              <a:rPr lang="fr-CA" sz="1200" b="0" i="0" u="none" strike="noStrike" kern="1200" baseline="0" dirty="0" smtClean="0">
                <a:solidFill>
                  <a:schemeClr val="tx1"/>
                </a:solidFill>
                <a:latin typeface="+mn-lt"/>
                <a:ea typeface="+mn-ea"/>
                <a:cs typeface="+mn-cs"/>
              </a:rPr>
              <a:t>: bloc auriculo-ventriculaire, myocardite.</a:t>
            </a:r>
            <a:endParaRPr lang="fr-CA" sz="1200" b="1" i="0" u="none" strike="noStrike" kern="1200" baseline="0" dirty="0" smtClean="0">
              <a:solidFill>
                <a:schemeClr val="tx1"/>
              </a:solidFill>
              <a:latin typeface="+mn-lt"/>
              <a:ea typeface="+mn-ea"/>
              <a:cs typeface="+mn-cs"/>
            </a:endParaRPr>
          </a:p>
          <a:p>
            <a:r>
              <a:rPr lang="fr-CA" sz="1200" b="1" i="0" u="none" strike="noStrike" kern="1200" baseline="0" dirty="0" smtClean="0">
                <a:solidFill>
                  <a:schemeClr val="tx1"/>
                </a:solidFill>
                <a:latin typeface="+mn-lt"/>
                <a:ea typeface="+mn-ea"/>
                <a:cs typeface="+mn-cs"/>
              </a:rPr>
              <a:t>L’infection tardive persistante </a:t>
            </a:r>
            <a:r>
              <a:rPr lang="fr-CA" sz="1200" b="0" i="0" u="none" strike="noStrike" kern="1200" baseline="0" dirty="0" smtClean="0">
                <a:solidFill>
                  <a:schemeClr val="tx1"/>
                </a:solidFill>
                <a:latin typeface="+mn-lt"/>
                <a:ea typeface="+mn-ea"/>
                <a:cs typeface="+mn-cs"/>
              </a:rPr>
              <a:t>peut survenir de plusieurs mois à quelques années après l’infection initiale non traitée. Elle peut parfois être la première manifestation clinique de la maladie, dont les principales caractéristiques sont les suivantes : la forme clinique prédominante en Amérique du Nord est l’arthrite;</a:t>
            </a:r>
          </a:p>
          <a:p>
            <a:r>
              <a:rPr lang="fr-CA" sz="1200" b="0" i="0" u="none" strike="noStrike" kern="1200" baseline="0" dirty="0" smtClean="0">
                <a:solidFill>
                  <a:schemeClr val="tx1"/>
                </a:solidFill>
                <a:latin typeface="+mn-lt"/>
                <a:ea typeface="+mn-ea"/>
                <a:cs typeface="+mn-cs"/>
              </a:rPr>
              <a:t>• des atteintes neurologiques peuvent survenir. Les polynévrites, les polyradiculopathies et une forme frustre d’encéphalomyélite sont des manifestations fréquentes en Amérique. Les atteintes neurologiques sont plus graves en Europe, par exemple la neuroborréliose associée à </a:t>
            </a:r>
            <a:r>
              <a:rPr lang="fr-CA" sz="1200" b="0" i="1" u="none" strike="noStrike" kern="1200" baseline="0" dirty="0" smtClean="0">
                <a:solidFill>
                  <a:schemeClr val="tx1"/>
                </a:solidFill>
                <a:latin typeface="+mn-lt"/>
                <a:ea typeface="+mn-ea"/>
                <a:cs typeface="+mn-cs"/>
              </a:rPr>
              <a:t>B. garinii</a:t>
            </a:r>
            <a:r>
              <a:rPr lang="fr-CA" sz="1200" b="0" i="0" u="none" strike="noStrike" kern="1200" baseline="0" dirty="0" smtClean="0">
                <a:solidFill>
                  <a:schemeClr val="tx1"/>
                </a:solidFill>
                <a:latin typeface="+mn-lt"/>
                <a:ea typeface="+mn-ea"/>
                <a:cs typeface="+mn-cs"/>
              </a:rPr>
              <a:t>;</a:t>
            </a:r>
          </a:p>
          <a:p>
            <a:r>
              <a:rPr lang="fr-CA" sz="1200" b="0" i="0" u="none" strike="noStrike" kern="1200" baseline="0" dirty="0" smtClean="0">
                <a:solidFill>
                  <a:schemeClr val="tx1"/>
                </a:solidFill>
                <a:latin typeface="+mn-lt"/>
                <a:ea typeface="+mn-ea"/>
                <a:cs typeface="+mn-cs"/>
              </a:rPr>
              <a:t>• l’acrodermatite chronique atrophiante, associée à </a:t>
            </a:r>
            <a:r>
              <a:rPr lang="fr-CA" sz="1200" b="0" i="1" u="none" strike="noStrike" kern="1200" baseline="0" dirty="0" smtClean="0">
                <a:solidFill>
                  <a:schemeClr val="tx1"/>
                </a:solidFill>
                <a:latin typeface="+mn-lt"/>
                <a:ea typeface="+mn-ea"/>
                <a:cs typeface="+mn-cs"/>
              </a:rPr>
              <a:t>B. afzelii</a:t>
            </a:r>
            <a:r>
              <a:rPr lang="fr-CA" sz="1200" b="0" i="0" u="none" strike="noStrike" kern="1200" baseline="0" dirty="0" smtClean="0">
                <a:solidFill>
                  <a:schemeClr val="tx1"/>
                </a:solidFill>
                <a:latin typeface="+mn-lt"/>
                <a:ea typeface="+mn-ea"/>
                <a:cs typeface="+mn-cs"/>
              </a:rPr>
              <a:t>, ne s’observe qu’en Europe.</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11</a:t>
            </a:fld>
            <a:endParaRPr lang="fr-CA"/>
          </a:p>
        </p:txBody>
      </p:sp>
    </p:spTree>
    <p:extLst>
      <p:ext uri="{BB962C8B-B14F-4D97-AF65-F5344CB8AC3E}">
        <p14:creationId xmlns:p14="http://schemas.microsoft.com/office/powerpoint/2010/main" val="12442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LES CRITERES A CONSIDÉRER POUR L’ANTIBIOPROPHYLAXIE SONT LES SUIVANTS :</a:t>
            </a:r>
          </a:p>
          <a:p>
            <a:endParaRPr lang="fr-CA" b="1" dirty="0" smtClean="0"/>
          </a:p>
          <a:p>
            <a:r>
              <a:rPr lang="fr-CA" baseline="0" dirty="0" smtClean="0"/>
              <a:t>Dans notre région, 25% des tiques I. scapularis sont contaminées par la Borrelia burgdorferi.</a:t>
            </a:r>
            <a:endParaRPr lang="fr-CA" b="0" baseline="0" dirty="0" smtClean="0"/>
          </a:p>
          <a:p>
            <a:endParaRPr lang="fr-CA" b="1" dirty="0" smtClean="0"/>
          </a:p>
          <a:p>
            <a:r>
              <a:rPr lang="fr-CA" dirty="0" smtClean="0"/>
              <a:t>La tique (nymphe ou adulte) est identifiée comme Ixodes scapularis; la tique est restée attachée a la peau pendant au moins 36 heures;</a:t>
            </a:r>
            <a:r>
              <a:rPr lang="fr-CA" baseline="0" dirty="0" smtClean="0"/>
              <a:t> </a:t>
            </a:r>
            <a:r>
              <a:rPr lang="fr-CA" dirty="0" smtClean="0"/>
              <a:t>la prophylaxie est commencée en dedans de 72 heures de l'enlèvement de la tique;</a:t>
            </a:r>
            <a:r>
              <a:rPr lang="fr-CA" baseline="0" dirty="0" smtClean="0"/>
              <a:t>  </a:t>
            </a:r>
            <a:r>
              <a:rPr lang="fr-CA" dirty="0" smtClean="0"/>
              <a:t>il n’y a pas de contre-indication a la doxycycline (ex. : allergie connue, femme enceinte ou enfant &lt; 8 ans).</a:t>
            </a:r>
          </a:p>
          <a:p>
            <a:endParaRPr lang="fr-CA" dirty="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12</a:t>
            </a:fld>
            <a:endParaRPr lang="fr-CA"/>
          </a:p>
        </p:txBody>
      </p:sp>
    </p:spTree>
    <p:extLst>
      <p:ext uri="{BB962C8B-B14F-4D97-AF65-F5344CB8AC3E}">
        <p14:creationId xmlns:p14="http://schemas.microsoft.com/office/powerpoint/2010/main" val="387649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u="sng" dirty="0" smtClean="0"/>
              <a:t>Message à livrer:</a:t>
            </a:r>
          </a:p>
          <a:p>
            <a:endParaRPr lang="fr-CA" dirty="0" smtClean="0"/>
          </a:p>
          <a:p>
            <a:r>
              <a:rPr lang="fr-CA" dirty="0" smtClean="0"/>
              <a:t>La meilleure façon de se protéger contre la maladie de Lyme est la prévention.</a:t>
            </a:r>
          </a:p>
          <a:p>
            <a:endParaRPr lang="fr-CA" dirty="0" smtClean="0"/>
          </a:p>
          <a:p>
            <a:r>
              <a:rPr lang="fr-CA" b="1" dirty="0" smtClean="0"/>
              <a:t>Les produits insectifuges à base de DEET à une </a:t>
            </a:r>
            <a:r>
              <a:rPr lang="fr-CA" b="1" u="sng" dirty="0" smtClean="0"/>
              <a:t>concentration de 30 %</a:t>
            </a:r>
            <a:r>
              <a:rPr lang="fr-CA" b="1" dirty="0" smtClean="0"/>
              <a:t> sont efficaces contre</a:t>
            </a:r>
            <a:r>
              <a:rPr lang="fr-CA" b="1" baseline="0" dirty="0" smtClean="0"/>
              <a:t> </a:t>
            </a:r>
            <a:r>
              <a:rPr lang="fr-CA" dirty="0" smtClean="0"/>
              <a:t>les tiques.</a:t>
            </a:r>
          </a:p>
          <a:p>
            <a:endParaRPr lang="fr-CA" dirty="0" smtClean="0"/>
          </a:p>
          <a:p>
            <a:r>
              <a:rPr lang="fr-CA" dirty="0" smtClean="0"/>
              <a:t>S’examiner après une activité à risque et retirer rapidement la tique attachée à la peau. </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Il est possible de tenter de se débarrasser rapidement des tiques qui se seraient posées sur</a:t>
            </a:r>
            <a:r>
              <a:rPr lang="fr-CA" baseline="0" dirty="0" smtClean="0"/>
              <a:t> </a:t>
            </a:r>
            <a:r>
              <a:rPr lang="fr-CA" dirty="0" smtClean="0"/>
              <a:t>son corps et ses vêtements. Il est recommandé de prendre une douche rapidement au retour</a:t>
            </a:r>
            <a:r>
              <a:rPr lang="fr-CA" baseline="0" dirty="0" smtClean="0"/>
              <a:t> </a:t>
            </a:r>
            <a:r>
              <a:rPr lang="fr-CA" dirty="0" smtClean="0"/>
              <a:t>de l’activité et de mettre les vêtements dans la laveuse, puis dans la sécheuse, à une</a:t>
            </a:r>
            <a:r>
              <a:rPr lang="fr-CA" baseline="0" dirty="0" smtClean="0"/>
              <a:t> </a:t>
            </a:r>
            <a:r>
              <a:rPr lang="fr-CA" dirty="0" smtClean="0"/>
              <a:t>température élevée, pendant au moins une heure, ce qui aura pour effet de tuer les tiques collées aux vêtements.</a:t>
            </a:r>
            <a:r>
              <a:rPr lang="fr-CA"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a:t>
            </a:r>
            <a:r>
              <a:rPr lang="fr-CA" dirty="0" smtClean="0"/>
              <a:t>Guide d’intervention – La maladie de Lyme</a:t>
            </a:r>
            <a:r>
              <a:rPr lang="fr-CA" baseline="0" dirty="0" smtClean="0"/>
              <a:t>, </a:t>
            </a:r>
            <a:r>
              <a:rPr lang="fr-CA" dirty="0" smtClean="0"/>
              <a:t>24 septembre 2013)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r>
              <a:rPr lang="fr-CA" sz="1200" b="1" i="0" u="none" strike="noStrike" kern="1200" baseline="0" dirty="0" smtClean="0">
                <a:solidFill>
                  <a:schemeClr val="tx1"/>
                </a:solidFill>
                <a:latin typeface="+mn-lt"/>
                <a:ea typeface="+mn-ea"/>
                <a:cs typeface="+mn-cs"/>
              </a:rPr>
              <a:t>Voici quelques façons de vous protéger des piqûres de tiques pendant vos activités extérieures :</a:t>
            </a:r>
          </a:p>
          <a:p>
            <a:r>
              <a:rPr lang="fr-CA" sz="1200" b="0" i="0" u="none" strike="noStrike" kern="1200" baseline="0" dirty="0" smtClean="0">
                <a:solidFill>
                  <a:schemeClr val="tx1"/>
                </a:solidFill>
                <a:latin typeface="+mn-lt"/>
                <a:ea typeface="+mn-ea"/>
                <a:cs typeface="+mn-cs"/>
              </a:rPr>
              <a:t>• marchez de préférence dans les sentiers et évitez les herbes hautes;</a:t>
            </a:r>
          </a:p>
          <a:p>
            <a:r>
              <a:rPr lang="fr-CA" sz="1200" b="0" i="0" u="none" strike="noStrike" kern="1200" baseline="0" dirty="0" smtClean="0">
                <a:solidFill>
                  <a:schemeClr val="tx1"/>
                </a:solidFill>
                <a:latin typeface="+mn-lt"/>
                <a:ea typeface="+mn-ea"/>
                <a:cs typeface="+mn-cs"/>
              </a:rPr>
              <a:t>• utilisez un chasse-moustiques à base de DEET ou d’</a:t>
            </a:r>
            <a:r>
              <a:rPr lang="fr-CA" sz="1200" b="0" i="0" u="none" strike="noStrike" kern="1200" baseline="0" dirty="0" err="1" smtClean="0">
                <a:solidFill>
                  <a:schemeClr val="tx1"/>
                </a:solidFill>
                <a:latin typeface="+mn-lt"/>
                <a:ea typeface="+mn-ea"/>
                <a:cs typeface="+mn-cs"/>
              </a:rPr>
              <a:t>icaridine</a:t>
            </a:r>
            <a:r>
              <a:rPr lang="fr-CA" sz="1200" b="0" i="0" u="none" strike="noStrike" kern="1200" baseline="0" dirty="0" smtClean="0">
                <a:solidFill>
                  <a:schemeClr val="tx1"/>
                </a:solidFill>
                <a:latin typeface="+mn-lt"/>
                <a:ea typeface="+mn-ea"/>
                <a:cs typeface="+mn-cs"/>
              </a:rPr>
              <a:t> sur les parties exposées de votre corps, en évitant le visage;</a:t>
            </a:r>
          </a:p>
          <a:p>
            <a:r>
              <a:rPr lang="fr-CA" sz="1200" b="0" i="0" u="none" strike="noStrike" kern="1200" baseline="0" dirty="0" smtClean="0">
                <a:solidFill>
                  <a:schemeClr val="tx1"/>
                </a:solidFill>
                <a:latin typeface="+mn-lt"/>
                <a:ea typeface="+mn-ea"/>
                <a:cs typeface="+mn-cs"/>
              </a:rPr>
              <a:t>• portez des vêtements de couleurs claires, car ils rendent les tiques plus visibles;</a:t>
            </a:r>
          </a:p>
          <a:p>
            <a:r>
              <a:rPr lang="fr-CA" sz="1200" b="0" i="0" u="none" strike="noStrike" kern="1200" baseline="0" dirty="0" smtClean="0">
                <a:solidFill>
                  <a:schemeClr val="tx1"/>
                </a:solidFill>
                <a:latin typeface="+mn-lt"/>
                <a:ea typeface="+mn-ea"/>
                <a:cs typeface="+mn-cs"/>
              </a:rPr>
              <a:t>• portez un chapeau, des souliers fermés et des vêtements longs;</a:t>
            </a:r>
          </a:p>
          <a:p>
            <a:r>
              <a:rPr lang="fr-CA" sz="1200" b="0" i="0" u="none" strike="noStrike" kern="1200" baseline="0" dirty="0" smtClean="0">
                <a:solidFill>
                  <a:schemeClr val="tx1"/>
                </a:solidFill>
                <a:latin typeface="+mn-lt"/>
                <a:ea typeface="+mn-ea"/>
                <a:cs typeface="+mn-cs"/>
              </a:rPr>
              <a:t>• entrez le bas de votre pantalon dans vos chaussettes.</a:t>
            </a:r>
            <a:endParaRPr lang="fr-CA" dirty="0" smtClean="0"/>
          </a:p>
          <a:p>
            <a:endParaRPr lang="fr-CA" dirty="0" smtClean="0"/>
          </a:p>
          <a:p>
            <a:endParaRPr lang="fr-CA" dirty="0" smtClean="0"/>
          </a:p>
          <a:p>
            <a:endParaRPr lang="fr-CA" dirty="0" smtClean="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13</a:t>
            </a:fld>
            <a:endParaRPr lang="fr-CA"/>
          </a:p>
        </p:txBody>
      </p:sp>
    </p:spTree>
    <p:extLst>
      <p:ext uri="{BB962C8B-B14F-4D97-AF65-F5344CB8AC3E}">
        <p14:creationId xmlns:p14="http://schemas.microsoft.com/office/powerpoint/2010/main" val="65946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Rappel des mesures préventives (habillement,</a:t>
            </a:r>
            <a:r>
              <a:rPr lang="fr-CA" baseline="0" dirty="0" smtClean="0"/>
              <a:t> usage de DEET, </a:t>
            </a:r>
            <a:r>
              <a:rPr lang="fr-CA" dirty="0" smtClean="0"/>
              <a:t> s’examiner après</a:t>
            </a:r>
            <a:r>
              <a:rPr lang="fr-CA" baseline="0" dirty="0" smtClean="0"/>
              <a:t> une visite en forêt, …) </a:t>
            </a:r>
            <a:r>
              <a:rPr lang="fr-CA" dirty="0" smtClean="0"/>
              <a:t>et procédure de retrait des tiques  </a:t>
            </a:r>
            <a:r>
              <a:rPr lang="fr-CA" b="0" dirty="0" smtClean="0">
                <a:effectLst/>
              </a:rPr>
              <a:t>puis</a:t>
            </a:r>
            <a:r>
              <a:rPr lang="fr-CA" b="0" baseline="0" dirty="0" smtClean="0">
                <a:effectLst/>
              </a:rPr>
              <a:t> l’étape 4 : </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0" dirty="0" smtClean="0">
                <a:effectLst/>
              </a:rPr>
              <a:t>Après avoir enlevé la tique, nettoyez votre peau avec de l'eau et du savon, et lavez-vous bien les mains.</a:t>
            </a:r>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14</a:t>
            </a:fld>
            <a:endParaRPr lang="fr-CA"/>
          </a:p>
        </p:txBody>
      </p:sp>
    </p:spTree>
    <p:extLst>
      <p:ext uri="{BB962C8B-B14F-4D97-AF65-F5344CB8AC3E}">
        <p14:creationId xmlns:p14="http://schemas.microsoft.com/office/powerpoint/2010/main" val="378326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15</a:t>
            </a:fld>
            <a:endParaRPr lang="fr-CA"/>
          </a:p>
        </p:txBody>
      </p:sp>
    </p:spTree>
    <p:extLst>
      <p:ext uri="{BB962C8B-B14F-4D97-AF65-F5344CB8AC3E}">
        <p14:creationId xmlns:p14="http://schemas.microsoft.com/office/powerpoint/2010/main" val="186772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CA" b="1" dirty="0" smtClean="0"/>
              <a:t>Le nom de la bactérie: </a:t>
            </a:r>
            <a:r>
              <a:rPr lang="fr-CA" i="1" dirty="0" smtClean="0"/>
              <a:t>Borrelia burgdorferi (Bb) </a:t>
            </a:r>
          </a:p>
          <a:p>
            <a:pPr algn="just"/>
            <a:endParaRPr lang="fr-CA" i="1" dirty="0" smtClean="0"/>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b="1" u="sng" dirty="0" smtClean="0"/>
              <a:t>Qu’est ce qu’une tique?</a:t>
            </a:r>
          </a:p>
          <a:p>
            <a:pPr marL="0" marR="0" indent="0" algn="just" defTabSz="914400" rtl="0" eaLnBrk="1" fontAlgn="auto" latinLnBrk="0" hangingPunct="1">
              <a:lnSpc>
                <a:spcPct val="100000"/>
              </a:lnSpc>
              <a:spcBef>
                <a:spcPts val="0"/>
              </a:spcBef>
              <a:spcAft>
                <a:spcPts val="0"/>
              </a:spcAft>
              <a:buClrTx/>
              <a:buSzTx/>
              <a:buFontTx/>
              <a:buNone/>
              <a:tabLst/>
              <a:defRPr/>
            </a:pPr>
            <a:r>
              <a:rPr lang="fr-CA" dirty="0" smtClean="0"/>
              <a:t>Les tiques ne sont </a:t>
            </a:r>
            <a:r>
              <a:rPr lang="fr-CA" b="1" dirty="0" smtClean="0"/>
              <a:t>pas des insectes</a:t>
            </a:r>
            <a:r>
              <a:rPr lang="fr-CA" dirty="0" smtClean="0"/>
              <a:t>, mais des </a:t>
            </a:r>
            <a:r>
              <a:rPr lang="fr-CA" b="1" dirty="0" smtClean="0"/>
              <a:t>acariens appartenant à la classe des arachnides </a:t>
            </a:r>
            <a:r>
              <a:rPr lang="fr-CA" dirty="0" smtClean="0"/>
              <a:t>(même classe que les araignées et les scorpions). </a:t>
            </a:r>
          </a:p>
          <a:p>
            <a:pPr marL="0" marR="0" indent="0" algn="just" defTabSz="914400" rtl="0" eaLnBrk="1" fontAlgn="auto" latinLnBrk="0" hangingPunct="1">
              <a:lnSpc>
                <a:spcPct val="100000"/>
              </a:lnSpc>
              <a:spcBef>
                <a:spcPts val="0"/>
              </a:spcBef>
              <a:spcAft>
                <a:spcPts val="0"/>
              </a:spcAft>
              <a:buClrTx/>
              <a:buSzTx/>
              <a:buFontTx/>
              <a:buNone/>
              <a:tabLst/>
              <a:defRPr/>
            </a:pPr>
            <a:r>
              <a:rPr lang="fr-CA" dirty="0" smtClean="0"/>
              <a:t>La tique adulte porte </a:t>
            </a:r>
            <a:r>
              <a:rPr lang="fr-CA" b="1" dirty="0" smtClean="0"/>
              <a:t>quatre paires de pattes griffues</a:t>
            </a:r>
            <a:r>
              <a:rPr lang="fr-CA" dirty="0" smtClean="0"/>
              <a:t>. Sur son </a:t>
            </a:r>
            <a:r>
              <a:rPr lang="fr-CA" b="1" dirty="0" smtClean="0"/>
              <a:t>corps globuleux et à la peau épaisse, il n’y a pas de tête reconnaissable </a:t>
            </a:r>
            <a:r>
              <a:rPr lang="fr-CA" dirty="0" smtClean="0"/>
              <a:t>: </a:t>
            </a:r>
            <a:r>
              <a:rPr lang="fr-CA" baseline="0" dirty="0" smtClean="0"/>
              <a:t> </a:t>
            </a:r>
            <a:r>
              <a:rPr lang="fr-CA" b="1" dirty="0" smtClean="0"/>
              <a:t>elle n’a pas d’œil, ni d’oreille, ni de nez</a:t>
            </a:r>
            <a:r>
              <a:rPr lang="fr-CA"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fr-CA" b="1" dirty="0" smtClean="0"/>
              <a:t>Ce que l’on appelle communément la tête sont en fait les pièces buccales </a:t>
            </a:r>
            <a:r>
              <a:rPr lang="fr-CA" dirty="0" smtClean="0"/>
              <a:t>qui forment un organe d’ancrage, le rostre, par lequel la tique s’accroche à la peau d’animaux vertébrés afin de se nourrir de leur sang. </a:t>
            </a:r>
            <a:r>
              <a:rPr lang="fr-CA" dirty="0" smtClean="0">
                <a:effectLst/>
              </a:rPr>
              <a:t>Les tiques sont petites, leur taille variant de celle d'une graine de pavot à celle d'un pois. La taille de la tique varie selon son âge et selon qu'elle s'est ou non nourrie récemment. </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dirty="0" smtClean="0"/>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1" u="sng" dirty="0" smtClean="0"/>
              <a:t>Pourquoi en parle-t-on?</a:t>
            </a:r>
          </a:p>
          <a:p>
            <a:pPr marL="0" marR="0" indent="0" algn="just" defTabSz="914400" rtl="0" eaLnBrk="1" fontAlgn="auto" latinLnBrk="0" hangingPunct="1">
              <a:lnSpc>
                <a:spcPct val="100000"/>
              </a:lnSpc>
              <a:spcBef>
                <a:spcPts val="0"/>
              </a:spcBef>
              <a:spcAft>
                <a:spcPts val="0"/>
              </a:spcAft>
              <a:buClrTx/>
              <a:buSzTx/>
              <a:buFontTx/>
              <a:buNone/>
              <a:tabLst/>
              <a:defRPr/>
            </a:pPr>
            <a:r>
              <a:rPr lang="fr-CA" b="1" dirty="0" smtClean="0"/>
              <a:t>Des populations de tiques</a:t>
            </a:r>
            <a:r>
              <a:rPr lang="fr-CA" dirty="0" smtClean="0"/>
              <a:t>, présentes aux </a:t>
            </a:r>
            <a:r>
              <a:rPr lang="fr-CA" b="1" dirty="0" smtClean="0"/>
              <a:t>États-Unis depuis plus de 30 ans, </a:t>
            </a:r>
            <a:r>
              <a:rPr lang="fr-CA" dirty="0" smtClean="0"/>
              <a:t>sont maintenant </a:t>
            </a:r>
            <a:r>
              <a:rPr lang="fr-CA" b="1" dirty="0" smtClean="0"/>
              <a:t>établies au Québec depuis 2008</a:t>
            </a:r>
            <a:r>
              <a:rPr lang="fr-CA" dirty="0" smtClean="0"/>
              <a:t>. </a:t>
            </a:r>
            <a:r>
              <a:rPr lang="fr-CA" baseline="0"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fr-CA" dirty="0" smtClean="0"/>
              <a:t>Le </a:t>
            </a:r>
            <a:r>
              <a:rPr lang="fr-CA" b="1" dirty="0" smtClean="0"/>
              <a:t>réchauffement climatique </a:t>
            </a:r>
            <a:r>
              <a:rPr lang="fr-CA" dirty="0" smtClean="0"/>
              <a:t>permet à la tique d’élargir son territoire vers le nord. </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dirty="0" smtClean="0"/>
          </a:p>
          <a:p>
            <a:pPr algn="just"/>
            <a:r>
              <a:rPr lang="fr-CA" dirty="0" smtClean="0"/>
              <a:t>Une tique, Ixodes scapularis, communément appelée « tique à pattes noires » ou « tique du</a:t>
            </a:r>
            <a:r>
              <a:rPr lang="fr-CA" baseline="0" dirty="0" smtClean="0"/>
              <a:t> </a:t>
            </a:r>
            <a:r>
              <a:rPr lang="fr-CA" dirty="0" smtClean="0"/>
              <a:t>chevreuil », est le vecteur principal de la bactérie B. burgdorferi dans le nord-est de</a:t>
            </a:r>
            <a:r>
              <a:rPr lang="fr-CA" baseline="0" dirty="0" smtClean="0"/>
              <a:t> </a:t>
            </a:r>
            <a:r>
              <a:rPr lang="fr-CA" dirty="0" smtClean="0"/>
              <a:t>l’Amérique de Nord.</a:t>
            </a:r>
            <a:endParaRPr lang="fr-CA" dirty="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2</a:t>
            </a:fld>
            <a:endParaRPr lang="fr-CA"/>
          </a:p>
        </p:txBody>
      </p:sp>
    </p:spTree>
    <p:extLst>
      <p:ext uri="{BB962C8B-B14F-4D97-AF65-F5344CB8AC3E}">
        <p14:creationId xmlns:p14="http://schemas.microsoft.com/office/powerpoint/2010/main" val="180609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Le </a:t>
            </a:r>
            <a:r>
              <a:rPr lang="fr-CA" sz="1200" b="1" kern="1200" dirty="0" smtClean="0">
                <a:solidFill>
                  <a:schemeClr val="tx1"/>
                </a:solidFill>
                <a:effectLst/>
                <a:latin typeface="+mn-lt"/>
                <a:ea typeface="+mn-ea"/>
                <a:cs typeface="+mn-cs"/>
              </a:rPr>
              <a:t>cycle </a:t>
            </a:r>
            <a:r>
              <a:rPr lang="fr-CA" sz="1200" kern="1200" dirty="0" smtClean="0">
                <a:solidFill>
                  <a:schemeClr val="tx1"/>
                </a:solidFill>
                <a:effectLst/>
                <a:latin typeface="+mn-lt"/>
                <a:ea typeface="+mn-ea"/>
                <a:cs typeface="+mn-cs"/>
              </a:rPr>
              <a:t>biologique de la tique Ixode scapularis </a:t>
            </a:r>
            <a:r>
              <a:rPr lang="fr-CA" sz="1200" b="1" kern="1200" dirty="0" smtClean="0">
                <a:solidFill>
                  <a:schemeClr val="tx1"/>
                </a:solidFill>
                <a:effectLst/>
                <a:latin typeface="+mn-lt"/>
                <a:ea typeface="+mn-ea"/>
                <a:cs typeface="+mn-cs"/>
              </a:rPr>
              <a:t>dure de deux à trois ans ans et contient trois stades de développement</a:t>
            </a:r>
            <a:r>
              <a:rPr lang="fr-CA" sz="1200" kern="1200" dirty="0" smtClean="0">
                <a:solidFill>
                  <a:schemeClr val="tx1"/>
                </a:solidFill>
                <a:effectLst/>
                <a:latin typeface="+mn-lt"/>
                <a:ea typeface="+mn-ea"/>
                <a:cs typeface="+mn-cs"/>
              </a:rPr>
              <a:t>. Elle a besoin d’hôtes pour se</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nourrir, assurer ses mues et se reproduire. </a:t>
            </a:r>
            <a:r>
              <a:rPr lang="fr-CA" sz="1200" b="0" i="0" u="none" strike="noStrike" kern="1200" baseline="0" dirty="0" smtClean="0">
                <a:solidFill>
                  <a:schemeClr val="tx1"/>
                </a:solidFill>
                <a:latin typeface="+mn-lt"/>
                <a:ea typeface="+mn-ea"/>
                <a:cs typeface="+mn-cs"/>
              </a:rPr>
              <a:t>La tique se nourrit de différents hôtes, animal et humain, qu’elle contamine (si elle est infectée) jusqu’à ce qu’elle devienne une tique sexuée. La tique femelle prend son dernier repas sur un hôte pendant deux à dix jours. Gorgée de sang, elle tombe et pond de 2000 à 3000 œufs puis meurt. Les mâles adultes ne piquent plus. Ils meurent après l’accouplement.</a:t>
            </a:r>
            <a:endParaRPr lang="fr-CA" sz="1200" b="0" i="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pPr marL="0" indent="0">
              <a:buFont typeface="Arial" panose="020B0604020202020204" pitchFamily="34" charset="0"/>
              <a:buNone/>
            </a:pPr>
            <a:endParaRPr lang="fr-CA" sz="1200" kern="1200" dirty="0" smtClean="0">
              <a:solidFill>
                <a:schemeClr val="tx1"/>
              </a:solidFill>
              <a:effectLst/>
              <a:latin typeface="+mn-lt"/>
              <a:ea typeface="+mn-ea"/>
              <a:cs typeface="+mn-cs"/>
            </a:endParaRPr>
          </a:p>
          <a:p>
            <a:r>
              <a:rPr lang="fr-CA" sz="1200" i="0" kern="1200" dirty="0" smtClean="0">
                <a:solidFill>
                  <a:schemeClr val="tx1"/>
                </a:solidFill>
                <a:effectLst/>
                <a:latin typeface="+mn-lt"/>
                <a:ea typeface="+mn-ea"/>
                <a:cs typeface="+mn-cs"/>
              </a:rPr>
              <a:t>Les tiques sont actives du </a:t>
            </a:r>
            <a:r>
              <a:rPr lang="fr-CA" sz="1200" b="1" i="0" kern="1200" dirty="0" smtClean="0">
                <a:solidFill>
                  <a:schemeClr val="tx1"/>
                </a:solidFill>
                <a:effectLst/>
                <a:latin typeface="+mn-lt"/>
                <a:ea typeface="+mn-ea"/>
                <a:cs typeface="+mn-cs"/>
              </a:rPr>
              <a:t>mois d’avril à décembre s’il n’y a pas de neige au sol</a:t>
            </a:r>
            <a:r>
              <a:rPr lang="fr-CA" sz="1200" i="0" kern="1200" dirty="0" smtClean="0">
                <a:solidFill>
                  <a:schemeClr val="tx1"/>
                </a:solidFill>
                <a:effectLst/>
                <a:latin typeface="+mn-lt"/>
                <a:ea typeface="+mn-ea"/>
                <a:cs typeface="+mn-cs"/>
              </a:rPr>
              <a:t>. La période la plus</a:t>
            </a:r>
            <a:r>
              <a:rPr lang="fr-CA" sz="1200" i="0" kern="1200" baseline="0" dirty="0" smtClean="0">
                <a:solidFill>
                  <a:schemeClr val="tx1"/>
                </a:solidFill>
                <a:effectLst/>
                <a:latin typeface="+mn-lt"/>
                <a:ea typeface="+mn-ea"/>
                <a:cs typeface="+mn-cs"/>
              </a:rPr>
              <a:t> </a:t>
            </a:r>
            <a:r>
              <a:rPr lang="fr-CA" sz="1200" i="0" kern="1200" dirty="0" smtClean="0">
                <a:solidFill>
                  <a:schemeClr val="tx1"/>
                </a:solidFill>
                <a:effectLst/>
                <a:latin typeface="+mn-lt"/>
                <a:ea typeface="+mn-ea"/>
                <a:cs typeface="+mn-cs"/>
              </a:rPr>
              <a:t>propice pour être piqué s’étend de </a:t>
            </a:r>
            <a:r>
              <a:rPr lang="fr-CA" sz="1200" b="1" i="0" kern="1200" dirty="0" smtClean="0">
                <a:solidFill>
                  <a:schemeClr val="tx1"/>
                </a:solidFill>
                <a:effectLst/>
                <a:latin typeface="+mn-lt"/>
                <a:ea typeface="+mn-ea"/>
                <a:cs typeface="+mn-cs"/>
              </a:rPr>
              <a:t>mai à septembre.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Aux stades de larve et de</a:t>
            </a:r>
            <a:r>
              <a:rPr lang="fr-CA" sz="1200" b="1"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nymphe, </a:t>
            </a:r>
            <a:r>
              <a:rPr lang="fr-CA" sz="1200" b="0" kern="1200" dirty="0" smtClean="0">
                <a:solidFill>
                  <a:schemeClr val="tx1"/>
                </a:solidFill>
                <a:effectLst/>
                <a:latin typeface="+mn-lt"/>
                <a:ea typeface="+mn-ea"/>
                <a:cs typeface="+mn-cs"/>
              </a:rPr>
              <a:t> elle </a:t>
            </a:r>
            <a:r>
              <a:rPr lang="fr-CA" sz="1200" kern="1200" dirty="0" smtClean="0">
                <a:solidFill>
                  <a:schemeClr val="tx1"/>
                </a:solidFill>
                <a:effectLst/>
                <a:latin typeface="+mn-lt"/>
                <a:ea typeface="+mn-ea"/>
                <a:cs typeface="+mn-cs"/>
              </a:rPr>
              <a:t>préfère de petits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mammifères comme la souris à pattes blanches. </a:t>
            </a:r>
            <a:r>
              <a:rPr lang="fr-CA" sz="1200" kern="1200" baseline="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Au stade adulte</a:t>
            </a:r>
            <a:r>
              <a:rPr lang="fr-CA" sz="1200" b="0" kern="1200" dirty="0" smtClean="0">
                <a:solidFill>
                  <a:schemeClr val="tx1"/>
                </a:solidFill>
                <a:effectLst/>
                <a:latin typeface="+mn-lt"/>
                <a:ea typeface="+mn-ea"/>
                <a:cs typeface="+mn-cs"/>
              </a:rPr>
              <a:t>,</a:t>
            </a:r>
            <a:r>
              <a:rPr lang="fr-CA" sz="1200" b="0" kern="1200" baseline="0" dirty="0" smtClean="0">
                <a:solidFill>
                  <a:schemeClr val="tx1"/>
                </a:solidFill>
                <a:effectLst/>
                <a:latin typeface="+mn-lt"/>
                <a:ea typeface="+mn-ea"/>
                <a:cs typeface="+mn-cs"/>
              </a:rPr>
              <a:t> l</a:t>
            </a:r>
            <a:r>
              <a:rPr lang="fr-CA" sz="1200" kern="1200" dirty="0" smtClean="0">
                <a:solidFill>
                  <a:schemeClr val="tx1"/>
                </a:solidFill>
                <a:effectLst/>
                <a:latin typeface="+mn-lt"/>
                <a:ea typeface="+mn-ea"/>
                <a:cs typeface="+mn-cs"/>
              </a:rPr>
              <a:t>es femelles ont besoin de plusieurs repas pour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emmagasiner l’énergie nécessaire à la ponte des œufs.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Leurs hôtes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sont plus gros, cerfs de Virginie, chiens, ou humains. </a:t>
            </a:r>
          </a:p>
          <a:p>
            <a:endParaRPr lang="fr-CA"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3</a:t>
            </a:fld>
            <a:endParaRPr lang="fr-CA"/>
          </a:p>
        </p:txBody>
      </p:sp>
    </p:spTree>
    <p:extLst>
      <p:ext uri="{BB962C8B-B14F-4D97-AF65-F5344CB8AC3E}">
        <p14:creationId xmlns:p14="http://schemas.microsoft.com/office/powerpoint/2010/main" val="177477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outerShdw blurRad="38100" dist="38100" dir="2700000" algn="tl">
                    <a:srgbClr val="000000">
                      <a:alpha val="43137"/>
                    </a:srgbClr>
                  </a:outerShdw>
                </a:effectLst>
                <a:latin typeface="+mn-lt"/>
                <a:ea typeface="+mn-ea"/>
                <a:cs typeface="+mn-cs"/>
              </a:rPr>
              <a:t>Comment</a:t>
            </a:r>
            <a:r>
              <a:rPr lang="fr-CA" sz="1200" b="1" kern="1200" baseline="0" dirty="0" smtClean="0">
                <a:solidFill>
                  <a:schemeClr val="tx1"/>
                </a:solidFill>
                <a:effectLst>
                  <a:outerShdw blurRad="38100" dist="38100" dir="2700000" algn="tl">
                    <a:srgbClr val="000000">
                      <a:alpha val="43137"/>
                    </a:srgbClr>
                  </a:outerShdw>
                </a:effectLst>
                <a:latin typeface="+mn-lt"/>
                <a:ea typeface="+mn-ea"/>
                <a:cs typeface="+mn-cs"/>
              </a:rPr>
              <a:t> se déplace–t elle?</a:t>
            </a:r>
          </a:p>
          <a:p>
            <a:r>
              <a:rPr lang="fr-CA" sz="1200" b="1" kern="1200" dirty="0" smtClean="0">
                <a:solidFill>
                  <a:schemeClr val="tx1"/>
                </a:solidFill>
                <a:effectLst/>
                <a:latin typeface="+mn-lt"/>
                <a:ea typeface="+mn-ea"/>
                <a:cs typeface="+mn-cs"/>
              </a:rPr>
              <a:t>Lorsque</a:t>
            </a:r>
            <a:r>
              <a:rPr lang="fr-CA" sz="1200" b="1" kern="1200" baseline="0" dirty="0" smtClean="0">
                <a:solidFill>
                  <a:schemeClr val="tx1"/>
                </a:solidFill>
                <a:effectLst/>
                <a:latin typeface="+mn-lt"/>
                <a:ea typeface="+mn-ea"/>
                <a:cs typeface="+mn-cs"/>
              </a:rPr>
              <a:t> vous passez près d’une tique, </a:t>
            </a:r>
            <a:r>
              <a:rPr lang="fr-CA" sz="1200" b="1" kern="1200" dirty="0" smtClean="0">
                <a:solidFill>
                  <a:schemeClr val="tx1"/>
                </a:solidFill>
                <a:effectLst/>
                <a:latin typeface="+mn-lt"/>
                <a:ea typeface="+mn-ea"/>
                <a:cs typeface="+mn-cs"/>
              </a:rPr>
              <a:t>elle tombe ou</a:t>
            </a:r>
            <a:r>
              <a:rPr lang="fr-CA" sz="1200" b="1"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elle glisse sur son hôte</a:t>
            </a:r>
            <a:r>
              <a:rPr lang="fr-CA" sz="1200" kern="1200" dirty="0" smtClean="0">
                <a:solidFill>
                  <a:schemeClr val="tx1"/>
                </a:solidFill>
                <a:effectLst/>
                <a:latin typeface="+mn-lt"/>
                <a:ea typeface="+mn-ea"/>
                <a:cs typeface="+mn-cs"/>
              </a:rPr>
              <a:t>, s’y accroche en lui « mordant » la peau pour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se nourrir de son sang. Elle reste un moment, le temps de se gaver.</a:t>
            </a:r>
          </a:p>
          <a:p>
            <a:endParaRPr lang="fr-CA" sz="1200" kern="1200" dirty="0" smtClean="0">
              <a:solidFill>
                <a:schemeClr val="tx1"/>
              </a:solidFill>
              <a:effectLst/>
              <a:latin typeface="+mn-lt"/>
              <a:ea typeface="+mn-ea"/>
              <a:cs typeface="+mn-cs"/>
            </a:endParaRPr>
          </a:p>
          <a:p>
            <a:endParaRPr lang="fr-CA" baseline="0" dirty="0" smtClean="0"/>
          </a:p>
          <a:p>
            <a:r>
              <a:rPr lang="fr-CA" b="1" baseline="0" dirty="0" smtClean="0">
                <a:effectLst/>
              </a:rPr>
              <a:t>Qui est à risque de contracter la maladie?</a:t>
            </a:r>
          </a:p>
          <a:p>
            <a:r>
              <a:rPr lang="fr-CA" baseline="0" dirty="0" smtClean="0"/>
              <a:t>Toute personne qui est exposée aux milieux décrits soit dans l’exercice de son travail ou lors d’activités sportives, de jardinage etc.</a:t>
            </a:r>
          </a:p>
          <a:p>
            <a:endParaRPr lang="fr-CA" baseline="0" dirty="0" smtClean="0"/>
          </a:p>
          <a:p>
            <a:r>
              <a:rPr lang="fr-CA" dirty="0" smtClean="0"/>
              <a:t>Même si le risque d’être piqué par la tique qui transmet la bactérie </a:t>
            </a:r>
            <a:r>
              <a:rPr lang="fr-CA" i="1" dirty="0" smtClean="0"/>
              <a:t>Bb</a:t>
            </a:r>
            <a:r>
              <a:rPr lang="fr-CA" dirty="0" smtClean="0"/>
              <a:t> est encore relativement faible,</a:t>
            </a:r>
            <a:r>
              <a:rPr lang="fr-CA" b="1" dirty="0" smtClean="0"/>
              <a:t> i</a:t>
            </a:r>
            <a:r>
              <a:rPr lang="fr-CA" b="1" u="sng" dirty="0" smtClean="0"/>
              <a:t>l faut dorénavant intégrer des mesures de précautions personnelles.</a:t>
            </a:r>
            <a:endParaRPr lang="fr-CA" b="1" u="sng" dirty="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4</a:t>
            </a:fld>
            <a:endParaRPr lang="fr-CA"/>
          </a:p>
        </p:txBody>
      </p:sp>
    </p:spTree>
    <p:extLst>
      <p:ext uri="{BB962C8B-B14F-4D97-AF65-F5344CB8AC3E}">
        <p14:creationId xmlns:p14="http://schemas.microsoft.com/office/powerpoint/2010/main" val="180609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La tique infectée transmet l’infection par sa salive. Un temps de contact prolongé d</a:t>
            </a:r>
            <a:r>
              <a:rPr lang="fr-CA" baseline="0" dirty="0" smtClean="0"/>
              <a:t> </a:t>
            </a:r>
            <a:r>
              <a:rPr lang="fr-CA" dirty="0" smtClean="0"/>
              <a:t>I. scapularis avec la peau est nécessaire à la transmission. Le risque d’infection augmente avec le temps de contact…</a:t>
            </a:r>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effectLst/>
              </a:rPr>
              <a:t>La morsure est généralement indolore;</a:t>
            </a:r>
            <a:r>
              <a:rPr lang="fr-CA" dirty="0" smtClean="0">
                <a:effectLst/>
              </a:rPr>
              <a:t> l</a:t>
            </a:r>
            <a:r>
              <a:rPr lang="fr-CA" b="1" dirty="0" smtClean="0">
                <a:effectLst/>
              </a:rPr>
              <a:t>'élimination des tiques dans un délai de 24 à 36 heures prévient habituellement l'infection car g</a:t>
            </a:r>
            <a:r>
              <a:rPr lang="fr-CA" b="1" dirty="0" smtClean="0"/>
              <a:t>énéralement, la tique doit</a:t>
            </a:r>
            <a:r>
              <a:rPr lang="fr-CA" b="1" baseline="0" dirty="0" smtClean="0"/>
              <a:t> </a:t>
            </a:r>
            <a:r>
              <a:rPr lang="fr-CA" b="1" dirty="0" smtClean="0"/>
              <a:t>demeurer attachée à son hôte au moins 48 heures avant de transmettre la bactérie.</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Le temps moyen estimé de la durée du contact de la tique avant sa détection et son extraction</a:t>
            </a:r>
            <a:r>
              <a:rPr lang="fr-CA" baseline="0" dirty="0" smtClean="0"/>
              <a:t> </a:t>
            </a:r>
            <a:r>
              <a:rPr lang="fr-CA" dirty="0" smtClean="0"/>
              <a:t>est de 30 heures pour une nymphe et de 10 heures pour la tique adulte. Le temps plus long</a:t>
            </a:r>
            <a:r>
              <a:rPr lang="fr-CA" baseline="0" dirty="0" smtClean="0"/>
              <a:t> </a:t>
            </a:r>
            <a:r>
              <a:rPr lang="fr-CA" dirty="0" smtClean="0"/>
              <a:t>pour la nymphe s’explique ainsi : sa petite taille fait qu’elle est moins visible. </a:t>
            </a:r>
            <a:r>
              <a:rPr lang="fr-CA" baseline="0" dirty="0" smtClean="0"/>
              <a:t> </a:t>
            </a:r>
            <a:r>
              <a:rPr lang="fr-CA" dirty="0" smtClean="0"/>
              <a:t>Les nymphes sont les principales responsables de la transmission de l’infection dans le cycle</a:t>
            </a:r>
            <a:r>
              <a:rPr lang="fr-CA" baseline="0" dirty="0" smtClean="0"/>
              <a:t> </a:t>
            </a:r>
            <a:r>
              <a:rPr lang="fr-CA" dirty="0" smtClean="0"/>
              <a:t>enzootique et chez les humains. Cela s’explique, chez l’humain, </a:t>
            </a:r>
            <a:r>
              <a:rPr lang="fr-CA" baseline="0" dirty="0" smtClean="0"/>
              <a:t> </a:t>
            </a:r>
            <a:r>
              <a:rPr lang="fr-CA" dirty="0" smtClean="0"/>
              <a:t>par le fait qu’elles sont</a:t>
            </a:r>
            <a:r>
              <a:rPr lang="fr-CA" baseline="0" dirty="0" smtClean="0"/>
              <a:t> </a:t>
            </a:r>
            <a:r>
              <a:rPr lang="fr-CA" dirty="0" smtClean="0"/>
              <a:t>généralement retirées plus tardivement. De plus, elles piquent à la fin du printemps ou</a:t>
            </a:r>
            <a:r>
              <a:rPr lang="fr-CA" baseline="0" dirty="0" smtClean="0"/>
              <a:t> </a:t>
            </a:r>
            <a:r>
              <a:rPr lang="fr-CA" dirty="0" smtClean="0"/>
              <a:t>durant l’été, La tique adulte commence à piquer plus tôt au printemps et pique surtout à</a:t>
            </a:r>
            <a:r>
              <a:rPr lang="fr-CA" baseline="0" dirty="0" smtClean="0"/>
              <a:t> </a:t>
            </a:r>
            <a:r>
              <a:rPr lang="fr-CA" dirty="0" smtClean="0"/>
              <a:t>l’automne.</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Depuis 2003, maladie à déclaration obligatoire au Québec.</a:t>
            </a:r>
            <a:r>
              <a:rPr lang="fr-CA"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En 2010,</a:t>
            </a:r>
            <a:r>
              <a:rPr lang="fr-CA" dirty="0" smtClean="0"/>
              <a:t> seuls 4 cas de maladie de Lyme avaient été confirmés </a:t>
            </a:r>
            <a:r>
              <a:rPr lang="fr-CA" dirty="0" smtClean="0"/>
              <a:t>en </a:t>
            </a:r>
            <a:r>
              <a:rPr lang="fr-CA" dirty="0" smtClean="0"/>
              <a:t>Montérégie</a:t>
            </a:r>
            <a:r>
              <a:rPr lang="fr-CA"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En</a:t>
            </a:r>
            <a:r>
              <a:rPr lang="fr-CA" b="1" baseline="0" dirty="0" smtClean="0"/>
              <a:t> </a:t>
            </a:r>
            <a:r>
              <a:rPr lang="fr-CA" b="1" baseline="0" dirty="0" smtClean="0"/>
              <a:t>2013, </a:t>
            </a:r>
            <a:r>
              <a:rPr lang="fr-CA" dirty="0" smtClean="0"/>
              <a:t>74 </a:t>
            </a:r>
            <a:r>
              <a:rPr lang="fr-CA" dirty="0" smtClean="0"/>
              <a:t>cas </a:t>
            </a:r>
            <a:r>
              <a:rPr lang="fr-CA" dirty="0" smtClean="0"/>
              <a:t>en </a:t>
            </a:r>
            <a:r>
              <a:rPr lang="fr-CA" dirty="0" smtClean="0"/>
              <a:t>Montérégie</a:t>
            </a:r>
            <a:r>
              <a:rPr lang="fr-CA"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En 2013, au Bas-Saint-Laurent:</a:t>
            </a:r>
            <a:r>
              <a:rPr lang="fr-CA" b="1" baseline="0" dirty="0" smtClean="0"/>
              <a:t> </a:t>
            </a:r>
            <a:r>
              <a:rPr lang="fr-CA" baseline="0" dirty="0" smtClean="0"/>
              <a:t>1 cas mais dont l’infection a été transmise alors que la personne séjournait en Montérégie </a:t>
            </a:r>
            <a:r>
              <a:rPr lang="fr-CA" b="1" dirty="0" smtClean="0"/>
              <a:t>Au Québec</a:t>
            </a:r>
            <a:r>
              <a:rPr lang="fr-CA" dirty="0" smtClean="0"/>
              <a:t>, la prévalence de la bactérie Borrelia burgdorferi chez les populations de tiques établies localement est inférieure à 20 %. </a:t>
            </a:r>
          </a:p>
          <a:p>
            <a:pPr marL="0" marR="0" indent="0" algn="l" defTabSz="914400" rtl="0" eaLnBrk="1" fontAlgn="auto" latinLnBrk="0" hangingPunct="1">
              <a:lnSpc>
                <a:spcPct val="100000"/>
              </a:lnSpc>
              <a:spcBef>
                <a:spcPts val="0"/>
              </a:spcBef>
              <a:spcAft>
                <a:spcPts val="0"/>
              </a:spcAft>
              <a:buClrTx/>
              <a:buSzTx/>
              <a:buFontTx/>
              <a:buNone/>
              <a:tabLst/>
              <a:defRPr/>
            </a:pPr>
            <a:r>
              <a:rPr lang="fr-CA" b="1" baseline="0" dirty="0" smtClean="0"/>
              <a:t>Bien qu’il n’y ait eu aucun cas confirmé au Bas-Saint-Laurent en 2016, ceci touche tout le Québec.</a:t>
            </a: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En Montérégie, cette proportion varie entre 5 et 13 %. </a:t>
            </a:r>
            <a:r>
              <a:rPr lang="fr-CA" baseline="0" dirty="0" smtClean="0"/>
              <a:t> </a:t>
            </a:r>
            <a:r>
              <a:rPr lang="fr-CA" dirty="0" smtClean="0"/>
              <a:t>De plus, la piqûre pourrait être causée par d’autres arthropodes : 26 % des 1 305 tiques retrouvées chez des humains résidant en Montérégie n’étaient pas des Ixodes scapularis (LSPQ, 2013).</a:t>
            </a:r>
            <a:endParaRPr lang="fr-CA" dirty="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5</a:t>
            </a:fld>
            <a:endParaRPr lang="fr-CA"/>
          </a:p>
        </p:txBody>
      </p:sp>
    </p:spTree>
    <p:extLst>
      <p:ext uri="{BB962C8B-B14F-4D97-AF65-F5344CB8AC3E}">
        <p14:creationId xmlns:p14="http://schemas.microsoft.com/office/powerpoint/2010/main" val="293836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CA" b="1" dirty="0" smtClean="0"/>
              <a:t>Matériel</a:t>
            </a:r>
          </a:p>
          <a:p>
            <a:pPr marL="0" indent="0">
              <a:buNone/>
            </a:pPr>
            <a:r>
              <a:rPr lang="fr-CA" dirty="0" smtClean="0"/>
              <a:t>• Pince fine aux extrémités pointues (pince à écharde)</a:t>
            </a:r>
          </a:p>
          <a:p>
            <a:pPr marL="0" indent="0">
              <a:buNone/>
            </a:pPr>
            <a:r>
              <a:rPr lang="fr-CA" dirty="0" smtClean="0"/>
              <a:t>• Petit contenant (à pilules)</a:t>
            </a:r>
          </a:p>
          <a:p>
            <a:endParaRPr lang="fr-CA" dirty="0"/>
          </a:p>
        </p:txBody>
      </p:sp>
      <p:sp>
        <p:nvSpPr>
          <p:cNvPr id="4" name="Espace réservé du numéro de diapositive 3"/>
          <p:cNvSpPr>
            <a:spLocks noGrp="1"/>
          </p:cNvSpPr>
          <p:nvPr>
            <p:ph type="sldNum" sz="quarter" idx="10"/>
          </p:nvPr>
        </p:nvSpPr>
        <p:spPr/>
        <p:txBody>
          <a:bodyPr/>
          <a:lstStyle/>
          <a:p>
            <a:fld id="{A0A5ADBB-8197-4D0E-99B4-00BBB1444E23}" type="slidenum">
              <a:rPr lang="fr-CA" smtClean="0"/>
              <a:t>6</a:t>
            </a:fld>
            <a:endParaRPr lang="fr-CA"/>
          </a:p>
        </p:txBody>
      </p:sp>
    </p:spTree>
    <p:extLst>
      <p:ext uri="{BB962C8B-B14F-4D97-AF65-F5344CB8AC3E}">
        <p14:creationId xmlns:p14="http://schemas.microsoft.com/office/powerpoint/2010/main" val="44933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i="0" u="none" strike="noStrike" kern="1200" baseline="0" dirty="0" smtClean="0">
                <a:solidFill>
                  <a:schemeClr val="tx1"/>
                </a:solidFill>
                <a:latin typeface="+mn-lt"/>
                <a:ea typeface="+mn-ea"/>
                <a:cs typeface="+mn-cs"/>
              </a:rPr>
              <a:t>Si vous êtes piqué par une tique et qu’elle reste accrochée à votre peau, il est important de la retirer minutieusement dès que possible (dans les 24 heures suivant la piqûre) pour diminuer le risque de transmission de la maladie de Lyme.</a:t>
            </a:r>
          </a:p>
          <a:p>
            <a:endParaRPr lang="fr-CA" sz="1200" b="0" i="0" u="none" strike="noStrike" kern="1200" baseline="0" dirty="0" smtClean="0">
              <a:solidFill>
                <a:schemeClr val="tx1"/>
              </a:solidFill>
              <a:latin typeface="+mn-lt"/>
              <a:ea typeface="+mn-ea"/>
              <a:cs typeface="+mn-cs"/>
            </a:endParaRPr>
          </a:p>
          <a:p>
            <a:endParaRPr lang="fr-CA" sz="1200" b="0" i="0" u="none" strike="noStrike" kern="1200" baseline="0" dirty="0" smtClean="0">
              <a:solidFill>
                <a:schemeClr val="tx1"/>
              </a:solidFill>
              <a:latin typeface="+mn-lt"/>
              <a:ea typeface="+mn-ea"/>
              <a:cs typeface="+mn-cs"/>
            </a:endParaRPr>
          </a:p>
          <a:p>
            <a:endParaRPr lang="fr-CA" sz="1200" b="1" i="0" u="none" strike="noStrike" kern="1200" baseline="0" dirty="0" smtClean="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7</a:t>
            </a:fld>
            <a:endParaRPr lang="fr-CA"/>
          </a:p>
        </p:txBody>
      </p:sp>
    </p:spTree>
    <p:extLst>
      <p:ext uri="{BB962C8B-B14F-4D97-AF65-F5344CB8AC3E}">
        <p14:creationId xmlns:p14="http://schemas.microsoft.com/office/powerpoint/2010/main" val="2979178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CA" b="1" dirty="0" smtClean="0"/>
              <a:t>Matériel</a:t>
            </a:r>
          </a:p>
          <a:p>
            <a:pPr marL="0" indent="0">
              <a:buNone/>
            </a:pPr>
            <a:r>
              <a:rPr lang="fr-CA" dirty="0" smtClean="0"/>
              <a:t>• Pince fine aux extrémités pointues (pince à écharde)</a:t>
            </a:r>
          </a:p>
          <a:p>
            <a:pPr marL="0" indent="0">
              <a:buNone/>
            </a:pPr>
            <a:r>
              <a:rPr lang="fr-CA" dirty="0" smtClean="0"/>
              <a:t>• Petit contenant (à pilules) </a:t>
            </a:r>
          </a:p>
          <a:p>
            <a:pPr marL="0" indent="0">
              <a:buNone/>
            </a:pPr>
            <a:endParaRPr lang="fr-CA" dirty="0" smtClean="0"/>
          </a:p>
          <a:p>
            <a:r>
              <a:rPr lang="fr-CA" sz="1200" b="1" i="0" u="none" strike="noStrike" kern="1200" baseline="0" dirty="0" smtClean="0">
                <a:solidFill>
                  <a:schemeClr val="tx1"/>
                </a:solidFill>
                <a:latin typeface="+mn-lt"/>
                <a:ea typeface="+mn-ea"/>
                <a:cs typeface="+mn-cs"/>
              </a:rPr>
              <a:t>ÉTAPES À SUIVRE POUR RETIRER UNE TIQUE DE LA PEAU :</a:t>
            </a:r>
          </a:p>
          <a:p>
            <a:endParaRPr lang="fr-CA" dirty="0" smtClean="0"/>
          </a:p>
          <a:p>
            <a:r>
              <a:rPr lang="fr-CA" dirty="0" smtClean="0"/>
              <a:t>1. Saisissez la tique à l’aide de la pince en étant le plus près possible de la peau.</a:t>
            </a:r>
          </a:p>
          <a:p>
            <a:r>
              <a:rPr lang="fr-CA" dirty="0" smtClean="0"/>
              <a:t>2. Par un mouvement ferme et constant, tirez la tique de façon perpendiculaire à la peau, sans faire de</a:t>
            </a:r>
          </a:p>
          <a:p>
            <a:r>
              <a:rPr lang="fr-CA" dirty="0" smtClean="0"/>
              <a:t>mouvements de rotation ni de mouvements brusques. Il est important de ne pas presser ni tordre l’abdomen</a:t>
            </a:r>
          </a:p>
          <a:p>
            <a:r>
              <a:rPr lang="fr-CA" dirty="0" smtClean="0"/>
              <a:t>de la tique, car cela augmente le risque de transmission de la bactérie. Si la tête de la tique reste implantée</a:t>
            </a:r>
          </a:p>
          <a:p>
            <a:r>
              <a:rPr lang="fr-CA" dirty="0" smtClean="0"/>
              <a:t>dans la peau, on pourra ensuite la retirer délicatement avec la pince. Cette partie ne peut plus transmettre la</a:t>
            </a:r>
          </a:p>
          <a:p>
            <a:r>
              <a:rPr lang="fr-CA" dirty="0" smtClean="0"/>
              <a:t>maladie, car c’est l’abdomen qui contient la bactérie.</a:t>
            </a:r>
          </a:p>
          <a:p>
            <a:r>
              <a:rPr lang="fr-CA" dirty="0" smtClean="0"/>
              <a:t>3. La tique, vivante ou morte, doit être conservée à sec, sans rien ajouter, dans un petit</a:t>
            </a:r>
            <a:r>
              <a:rPr lang="fr-CA" baseline="0" dirty="0" smtClean="0"/>
              <a:t> </a:t>
            </a:r>
            <a:r>
              <a:rPr lang="fr-CA" dirty="0" smtClean="0"/>
              <a:t>contenant rigide propre.</a:t>
            </a:r>
            <a:r>
              <a:rPr lang="fr-CA" dirty="0" smtClean="0">
                <a:effectLst/>
              </a:rPr>
              <a:t> Notez la date de la morsure et le site. Notez aussi le</a:t>
            </a:r>
            <a:r>
              <a:rPr lang="fr-CA" baseline="0" dirty="0" smtClean="0">
                <a:effectLst/>
              </a:rPr>
              <a:t> lieu où l’évènement est survenu. </a:t>
            </a:r>
          </a:p>
          <a:p>
            <a:r>
              <a:rPr lang="fr-CA" dirty="0" smtClean="0">
                <a:effectLst/>
              </a:rPr>
              <a:t>Si vous développez des symptômes de la maladie de Lyme dans les semaines suivant la morsure (2 à 32 jours) . Apportez la tique lors de la</a:t>
            </a:r>
            <a:r>
              <a:rPr lang="fr-CA" baseline="0" dirty="0" smtClean="0">
                <a:effectLst/>
              </a:rPr>
              <a:t> consultation médicale</a:t>
            </a:r>
            <a:r>
              <a:rPr lang="fr-CA" dirty="0" smtClean="0">
                <a:effectLst/>
              </a:rPr>
              <a:t>, car cela pourrait aider le médecin à évaluer votre maladie.</a:t>
            </a:r>
          </a:p>
          <a:p>
            <a:pPr marL="0" marR="0" indent="0" algn="l" defTabSz="914400" rtl="0" eaLnBrk="1" fontAlgn="auto" latinLnBrk="0" hangingPunct="1">
              <a:lnSpc>
                <a:spcPct val="100000"/>
              </a:lnSpc>
              <a:spcBef>
                <a:spcPts val="0"/>
              </a:spcBef>
              <a:spcAft>
                <a:spcPts val="0"/>
              </a:spcAft>
              <a:buClrTx/>
              <a:buSzTx/>
              <a:buFontTx/>
              <a:buNone/>
              <a:tabLst/>
              <a:defRPr/>
            </a:pPr>
            <a:r>
              <a:rPr lang="fr-CA" b="0" dirty="0" smtClean="0">
                <a:effectLst/>
              </a:rPr>
              <a:t>4.</a:t>
            </a:r>
            <a:r>
              <a:rPr lang="fr-CA" b="0" baseline="0" dirty="0" smtClean="0">
                <a:effectLst/>
              </a:rPr>
              <a:t> </a:t>
            </a:r>
            <a:r>
              <a:rPr lang="fr-CA" b="1" dirty="0" smtClean="0">
                <a:effectLst/>
              </a:rPr>
              <a:t>Après avoir enlevé la tique, nettoyez votre peau avec de l'eau et du savon, et lavez-vous bien les mains.</a:t>
            </a:r>
          </a:p>
          <a:p>
            <a:endParaRPr lang="fr-CA" u="sng" dirty="0" smtClean="0">
              <a:effectLst/>
            </a:endParaRPr>
          </a:p>
          <a:p>
            <a:r>
              <a:rPr lang="fr-CA" b="1" u="sng" dirty="0" smtClean="0">
                <a:solidFill>
                  <a:srgbClr val="FF0000"/>
                </a:solidFill>
              </a:rPr>
              <a:t>Ce qu’il ne faut pas faire :</a:t>
            </a:r>
          </a:p>
          <a:p>
            <a:endParaRPr lang="fr-CA" b="1" u="sng" dirty="0" smtClean="0">
              <a:solidFill>
                <a:srgbClr val="FF0000"/>
              </a:solidFill>
            </a:endParaRPr>
          </a:p>
          <a:p>
            <a:r>
              <a:rPr lang="fr-CA" b="1" dirty="0" smtClean="0">
                <a:solidFill>
                  <a:srgbClr val="FF0000"/>
                </a:solidFill>
              </a:rPr>
              <a:t>• Ne pas tenter d’enlever la tique en la pinçant avec les doigts ou en la grattant.</a:t>
            </a:r>
          </a:p>
          <a:p>
            <a:r>
              <a:rPr lang="fr-CA" b="1" dirty="0" smtClean="0">
                <a:solidFill>
                  <a:srgbClr val="FF0000"/>
                </a:solidFill>
              </a:rPr>
              <a:t>• Ne pas utiliser de gelée de pétrole, d’alcool à friction, de vernis à ongles ou tout autre produit pour retirer la tique.</a:t>
            </a:r>
          </a:p>
          <a:p>
            <a:r>
              <a:rPr lang="fr-CA" b="1" dirty="0" smtClean="0">
                <a:solidFill>
                  <a:srgbClr val="FF0000"/>
                </a:solidFill>
              </a:rPr>
              <a:t>• Ne pas écraser ni perforer la tique.</a:t>
            </a:r>
          </a:p>
          <a:p>
            <a:endParaRPr lang="fr-CA" b="1"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A0A5ADBB-8197-4D0E-99B4-00BBB1444E23}" type="slidenum">
              <a:rPr lang="fr-CA" smtClean="0"/>
              <a:t>8</a:t>
            </a:fld>
            <a:endParaRPr lang="fr-CA"/>
          </a:p>
        </p:txBody>
      </p:sp>
    </p:spTree>
    <p:extLst>
      <p:ext uri="{BB962C8B-B14F-4D97-AF65-F5344CB8AC3E}">
        <p14:creationId xmlns:p14="http://schemas.microsoft.com/office/powerpoint/2010/main" val="44933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Les personnes qui ont subi une piqûre de tique doivent surveiller l’apparition de symptômes pendant au moins un mois </a:t>
            </a:r>
          </a:p>
          <a:p>
            <a:endParaRPr lang="fr-CA" b="1" dirty="0" smtClean="0"/>
          </a:p>
          <a:p>
            <a:r>
              <a:rPr lang="fr-CA" b="1" dirty="0" smtClean="0"/>
              <a:t>L’infection précoce localisée </a:t>
            </a:r>
            <a:r>
              <a:rPr lang="fr-CA" b="0" dirty="0" smtClean="0"/>
              <a:t>est caractérisée par l’apparition de l’érythème migrant (EM) , une lésion cutanée</a:t>
            </a:r>
            <a:r>
              <a:rPr lang="fr-CA" b="0" baseline="0" dirty="0" smtClean="0"/>
              <a:t> </a:t>
            </a:r>
            <a:r>
              <a:rPr lang="fr-CA" b="0" dirty="0" smtClean="0"/>
              <a:t>érythémateuse qui se manifeste généralement de 1 à 32 jours après la piqûre de la tique.</a:t>
            </a:r>
          </a:p>
          <a:p>
            <a:endParaRPr lang="fr-CA" b="1" dirty="0" smtClean="0"/>
          </a:p>
          <a:p>
            <a:r>
              <a:rPr lang="fr-CA" b="1" dirty="0" smtClean="0"/>
              <a:t>L’érythème migrant :</a:t>
            </a:r>
          </a:p>
          <a:p>
            <a:endParaRPr lang="fr-CA" b="1" dirty="0" smtClean="0"/>
          </a:p>
          <a:p>
            <a:r>
              <a:rPr lang="fr-CA" b="1" dirty="0" smtClean="0"/>
              <a:t>• </a:t>
            </a:r>
            <a:r>
              <a:rPr lang="fr-CA" b="0" dirty="0" smtClean="0"/>
              <a:t>survient chez plus des deux tiers des sujets au stade précoce de la maladie;</a:t>
            </a:r>
            <a:r>
              <a:rPr lang="fr-CA" b="0" baseline="0" dirty="0" smtClean="0"/>
              <a:t> </a:t>
            </a:r>
            <a:r>
              <a:rPr lang="fr-CA" b="0" dirty="0" smtClean="0"/>
              <a:t>• peut prendre plusieurs formes : circulaire, ovalaire, triangulaire, annulaire ou en cible;</a:t>
            </a:r>
            <a:r>
              <a:rPr lang="fr-CA" b="0" baseline="0" dirty="0" smtClean="0"/>
              <a:t> </a:t>
            </a:r>
          </a:p>
          <a:p>
            <a:r>
              <a:rPr lang="fr-CA" b="0" dirty="0" smtClean="0"/>
              <a:t>• est généralement asymptomatique, mais peut être associé à une sensation de brûlure,</a:t>
            </a:r>
            <a:r>
              <a:rPr lang="fr-CA" b="0" baseline="0" dirty="0" smtClean="0"/>
              <a:t> </a:t>
            </a:r>
            <a:r>
              <a:rPr lang="fr-CA" b="0" dirty="0" smtClean="0"/>
              <a:t>d’inconfort, de douleur ou de prurit;</a:t>
            </a:r>
            <a:r>
              <a:rPr lang="fr-CA" b="0" baseline="0" dirty="0" smtClean="0"/>
              <a:t> </a:t>
            </a:r>
          </a:p>
          <a:p>
            <a:r>
              <a:rPr lang="fr-CA" b="0" dirty="0" smtClean="0"/>
              <a:t>• débute généralement au site de la piqûre. Il est plus fréquemment localisé aux cuisses,</a:t>
            </a:r>
            <a:r>
              <a:rPr lang="fr-CA" b="0" baseline="0" dirty="0" smtClean="0"/>
              <a:t> </a:t>
            </a:r>
            <a:r>
              <a:rPr lang="fr-CA" b="0" dirty="0" smtClean="0"/>
              <a:t>aux aines, aux aisselles, au cuir chevelu, mais peut apparaître n’importe où sur le corps;</a:t>
            </a:r>
            <a:r>
              <a:rPr lang="fr-CA" b="0" baseline="0" dirty="0" smtClean="0"/>
              <a:t> </a:t>
            </a:r>
          </a:p>
          <a:p>
            <a:r>
              <a:rPr lang="fr-CA" b="0" dirty="0" smtClean="0"/>
              <a:t>• augmente de taille assez rapidement et doit mesurer au moins 5 cm de diamètre pour être</a:t>
            </a:r>
            <a:r>
              <a:rPr lang="fr-CA" b="0" baseline="0" dirty="0" smtClean="0"/>
              <a:t> </a:t>
            </a:r>
            <a:r>
              <a:rPr lang="fr-CA" b="0" dirty="0" smtClean="0"/>
              <a:t>un critère diagnostique. Une lésion d’apparition récente de moindre dimension et qui</a:t>
            </a:r>
            <a:r>
              <a:rPr lang="fr-CA" b="0" baseline="0" dirty="0" smtClean="0"/>
              <a:t> </a:t>
            </a:r>
            <a:r>
              <a:rPr lang="fr-CA" b="0" dirty="0" smtClean="0"/>
              <a:t>s’agrandit rapidement pendant 24 à 48 heures pourrait être un EM en évolution;</a:t>
            </a:r>
            <a:r>
              <a:rPr lang="fr-CA" b="0" baseline="0" dirty="0" smtClean="0"/>
              <a:t>  </a:t>
            </a:r>
          </a:p>
          <a:p>
            <a:r>
              <a:rPr lang="fr-CA" b="0" dirty="0" smtClean="0"/>
              <a:t>• disparaît dans une période allant de quelques jours à quelques semaines, même sans</a:t>
            </a:r>
            <a:r>
              <a:rPr lang="fr-CA" b="0" baseline="0" dirty="0" smtClean="0"/>
              <a:t> </a:t>
            </a:r>
            <a:r>
              <a:rPr lang="fr-CA" b="0" dirty="0" smtClean="0"/>
              <a:t>traitement.</a:t>
            </a:r>
            <a:endParaRPr lang="fr-CA" b="1" dirty="0" smtClean="0"/>
          </a:p>
        </p:txBody>
      </p:sp>
      <p:sp>
        <p:nvSpPr>
          <p:cNvPr id="4" name="Espace réservé du numéro de diapositive 3"/>
          <p:cNvSpPr>
            <a:spLocks noGrp="1"/>
          </p:cNvSpPr>
          <p:nvPr>
            <p:ph type="sldNum" sz="quarter" idx="10"/>
          </p:nvPr>
        </p:nvSpPr>
        <p:spPr/>
        <p:txBody>
          <a:bodyPr/>
          <a:lstStyle/>
          <a:p>
            <a:fld id="{E135C701-7478-4C53-86DF-14F07EBD570F}" type="slidenum">
              <a:rPr lang="fr-CA" smtClean="0"/>
              <a:t>9</a:t>
            </a:fld>
            <a:endParaRPr lang="fr-CA"/>
          </a:p>
        </p:txBody>
      </p:sp>
    </p:spTree>
    <p:extLst>
      <p:ext uri="{BB962C8B-B14F-4D97-AF65-F5344CB8AC3E}">
        <p14:creationId xmlns:p14="http://schemas.microsoft.com/office/powerpoint/2010/main" val="293836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DE65677-65F1-4351-8ABB-61E13EA63C57}" type="datetimeFigureOut">
              <a:rPr lang="fr-CA" smtClean="0"/>
              <a:t>2017-06-26</a:t>
            </a:fld>
            <a:endParaRPr lang="fr-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9DCC9F5-BEFB-4B1A-8C6E-5B6F3E907AC0}" type="slidenum">
              <a:rPr lang="fr-CA" smtClean="0"/>
              <a:t>‹N°›</a:t>
            </a:fld>
            <a:endParaRPr lang="fr-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DE65677-65F1-4351-8ABB-61E13EA63C57}" type="datetimeFigureOut">
              <a:rPr lang="fr-CA" smtClean="0"/>
              <a:t>2017-06-26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9DCC9F5-BEFB-4B1A-8C6E-5B6F3E907AC0}"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DE65677-65F1-4351-8ABB-61E13EA63C57}" type="datetimeFigureOut">
              <a:rPr lang="fr-CA" smtClean="0"/>
              <a:t>2017-06-26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9DCC9F5-BEFB-4B1A-8C6E-5B6F3E907AC0}"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DE65677-65F1-4351-8ABB-61E13EA63C57}" type="datetimeFigureOut">
              <a:rPr lang="fr-CA" smtClean="0"/>
              <a:t>2017-06-26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9DCC9F5-BEFB-4B1A-8C6E-5B6F3E907AC0}"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DE65677-65F1-4351-8ABB-61E13EA63C57}" type="datetimeFigureOut">
              <a:rPr lang="fr-CA" smtClean="0"/>
              <a:t>2017-06-26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9DCC9F5-BEFB-4B1A-8C6E-5B6F3E907AC0}"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8DE65677-65F1-4351-8ABB-61E13EA63C57}" type="datetimeFigureOut">
              <a:rPr lang="fr-CA" smtClean="0"/>
              <a:t>2017-06-26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9DCC9F5-BEFB-4B1A-8C6E-5B6F3E907AC0}" type="slidenum">
              <a:rPr lang="fr-CA" smtClean="0"/>
              <a:t>‹N°›</a:t>
            </a:fld>
            <a:endParaRPr lang="fr-CA"/>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DE65677-65F1-4351-8ABB-61E13EA63C57}" type="datetimeFigureOut">
              <a:rPr lang="fr-CA" smtClean="0"/>
              <a:t>2017-06-26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9DCC9F5-BEFB-4B1A-8C6E-5B6F3E907AC0}"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8DE65677-65F1-4351-8ABB-61E13EA63C57}" type="datetimeFigureOut">
              <a:rPr lang="fr-CA" smtClean="0"/>
              <a:t>2017-06-26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69DCC9F5-BEFB-4B1A-8C6E-5B6F3E907AC0}"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65677-65F1-4351-8ABB-61E13EA63C57}" type="datetimeFigureOut">
              <a:rPr lang="fr-CA" smtClean="0"/>
              <a:t>2017-06-26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69DCC9F5-BEFB-4B1A-8C6E-5B6F3E907AC0}"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DE65677-65F1-4351-8ABB-61E13EA63C57}" type="datetimeFigureOut">
              <a:rPr lang="fr-CA" smtClean="0"/>
              <a:t>2017-06-26</a:t>
            </a:fld>
            <a:endParaRPr lang="fr-CA"/>
          </a:p>
        </p:txBody>
      </p:sp>
      <p:sp>
        <p:nvSpPr>
          <p:cNvPr id="7" name="Slide Number Placeholder 6"/>
          <p:cNvSpPr>
            <a:spLocks noGrp="1"/>
          </p:cNvSpPr>
          <p:nvPr>
            <p:ph type="sldNum" sz="quarter" idx="12"/>
          </p:nvPr>
        </p:nvSpPr>
        <p:spPr/>
        <p:txBody>
          <a:bodyPr/>
          <a:lstStyle/>
          <a:p>
            <a:fld id="{69DCC9F5-BEFB-4B1A-8C6E-5B6F3E907AC0}" type="slidenum">
              <a:rPr lang="fr-CA" smtClean="0"/>
              <a:t>‹N°›</a:t>
            </a:fld>
            <a:endParaRPr lang="fr-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DE65677-65F1-4351-8ABB-61E13EA63C57}" type="datetimeFigureOut">
              <a:rPr lang="fr-CA" smtClean="0"/>
              <a:t>2017-06-26</a:t>
            </a:fld>
            <a:endParaRPr lang="fr-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CA"/>
          </a:p>
        </p:txBody>
      </p:sp>
      <p:sp>
        <p:nvSpPr>
          <p:cNvPr id="7" name="Slide Number Placeholder 6"/>
          <p:cNvSpPr>
            <a:spLocks noGrp="1"/>
          </p:cNvSpPr>
          <p:nvPr>
            <p:ph type="sldNum" sz="quarter" idx="12"/>
          </p:nvPr>
        </p:nvSpPr>
        <p:spPr/>
        <p:txBody>
          <a:bodyPr/>
          <a:lstStyle/>
          <a:p>
            <a:fld id="{69DCC9F5-BEFB-4B1A-8C6E-5B6F3E907AC0}"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DE65677-65F1-4351-8ABB-61E13EA63C57}" type="datetimeFigureOut">
              <a:rPr lang="fr-CA" smtClean="0"/>
              <a:t>2017-06-26</a:t>
            </a:fld>
            <a:endParaRPr lang="fr-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9DCC9F5-BEFB-4B1A-8C6E-5B6F3E907AC0}"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url?url=http://fr.dreamstime.com/illustration/%C3%A9paule.html&amp;rct=j&amp;frm=1&amp;q=&amp;esrc=s&amp;sa=U&amp;ei=t169U-XGAYydyATV6IKIBg&amp;ved=0CBsQ9QEwAzgU&amp;usg=AFQjCNHsrHk_J1WIAM-uMY-dgwZjeTA12Q" TargetMode="External"/><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hyperlink" Target="http://www.google.ca/url?url=http://kill-tiredness-now.com/tiredness.html&amp;rct=j&amp;frm=1&amp;q=&amp;esrc=s&amp;sa=U&amp;ei=kl-9U66CEsepyASh7oHQBQ&amp;ved=0CDMQ9QEwDzgU&amp;usg=AFQjCNHOY1zvOIqa0QHn3WbrTO46ObwGFw"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antemonteregie.qc.ca/agence/santepublique/directiondesantepublique/maladiedelyme.fr.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inspq.qc.ca/sites/default/files/publications/2190_surveillance_maladie_lyme_2015_0.pdf" TargetMode="External"/><Relationship Id="rId4" Type="http://schemas.openxmlformats.org/officeDocument/2006/relationships/hyperlink" Target="http://www.cchst.ca/oshanswers/diseases/lyme.html#_1_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antemonteregie.qc.ca/userfiles/image/DSP/Lyme/Erytheme_migrant_bras_2.jpg" TargetMode="External"/><Relationship Id="rId5" Type="http://schemas.openxmlformats.org/officeDocument/2006/relationships/image" Target="../media/image18.jpeg"/><Relationship Id="rId4" Type="http://schemas.openxmlformats.org/officeDocument/2006/relationships/hyperlink" Target="http://www.santemonteregie.qc.ca/userfiles/image/DSP/Lyme/Erytheme_migrant_bra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860032" y="381898"/>
            <a:ext cx="3114680" cy="1629708"/>
          </a:xfrm>
        </p:spPr>
        <p:txBody>
          <a:bodyPr/>
          <a:lstStyle/>
          <a:p>
            <a:pPr algn="ctr"/>
            <a:r>
              <a:rPr lang="fr-CA" b="1" dirty="0" smtClean="0">
                <a:effectLst>
                  <a:outerShdw blurRad="38100" dist="38100" dir="2700000" algn="tl">
                    <a:srgbClr val="000000">
                      <a:alpha val="43137"/>
                    </a:srgbClr>
                  </a:outerShdw>
                </a:effectLst>
              </a:rPr>
              <a:t>La maladie de Lyme</a:t>
            </a:r>
            <a:endParaRPr lang="fr-CA"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4644008" y="2564904"/>
            <a:ext cx="3528392" cy="3384376"/>
          </a:xfrm>
        </p:spPr>
        <p:txBody>
          <a:bodyPr>
            <a:normAutofit/>
          </a:bodyPr>
          <a:lstStyle/>
          <a:p>
            <a:endParaRPr lang="fr-CA" sz="2200" b="1" dirty="0" smtClean="0">
              <a:solidFill>
                <a:schemeClr val="accent1">
                  <a:lumMod val="50000"/>
                </a:schemeClr>
              </a:solidFill>
              <a:effectLst>
                <a:outerShdw blurRad="38100" dist="38100" dir="2700000" algn="tl">
                  <a:srgbClr val="000000">
                    <a:alpha val="43137"/>
                  </a:srgbClr>
                </a:outerShdw>
              </a:effectLst>
            </a:endParaRPr>
          </a:p>
          <a:p>
            <a:r>
              <a:rPr lang="fr-CA" sz="2000" b="1" dirty="0" smtClean="0">
                <a:solidFill>
                  <a:schemeClr val="accent1">
                    <a:lumMod val="50000"/>
                  </a:schemeClr>
                </a:solidFill>
                <a:effectLst>
                  <a:outerShdw blurRad="38100" dist="38100" dir="2700000" algn="tl">
                    <a:srgbClr val="000000">
                      <a:alpha val="43137"/>
                    </a:srgbClr>
                  </a:outerShdw>
                </a:effectLst>
              </a:rPr>
              <a:t>Une maladie à prendre au sérieux….</a:t>
            </a:r>
          </a:p>
          <a:p>
            <a:endParaRPr lang="fr-CA" sz="2000" b="1" dirty="0">
              <a:solidFill>
                <a:schemeClr val="accent1">
                  <a:lumMod val="50000"/>
                </a:schemeClr>
              </a:solidFill>
              <a:effectLst>
                <a:outerShdw blurRad="38100" dist="38100" dir="2700000" algn="tl">
                  <a:srgbClr val="000000">
                    <a:alpha val="43137"/>
                  </a:srgbClr>
                </a:outerShdw>
              </a:effectLst>
            </a:endParaRPr>
          </a:p>
          <a:p>
            <a:r>
              <a:rPr lang="fr-CA" sz="2000" b="1" dirty="0">
                <a:solidFill>
                  <a:schemeClr val="accent1">
                    <a:lumMod val="50000"/>
                  </a:schemeClr>
                </a:solidFill>
                <a:effectLst>
                  <a:outerShdw blurRad="38100" dist="38100" dir="2700000" algn="tl">
                    <a:srgbClr val="000000">
                      <a:alpha val="43137"/>
                    </a:srgbClr>
                  </a:outerShdw>
                </a:effectLst>
              </a:rPr>
              <a:t>Une maladie dont il faut se protéger</a:t>
            </a:r>
            <a:r>
              <a:rPr lang="fr-CA" sz="2000" b="1" dirty="0" smtClean="0">
                <a:solidFill>
                  <a:schemeClr val="accent1">
                    <a:lumMod val="50000"/>
                  </a:schemeClr>
                </a:solidFill>
                <a:effectLst>
                  <a:outerShdw blurRad="38100" dist="38100" dir="2700000" algn="tl">
                    <a:srgbClr val="000000">
                      <a:alpha val="43137"/>
                    </a:srgbClr>
                  </a:outerShdw>
                </a:effectLst>
              </a:rPr>
              <a:t>….</a:t>
            </a:r>
          </a:p>
          <a:p>
            <a:endParaRPr lang="fr-CA" sz="2000" b="1" dirty="0">
              <a:solidFill>
                <a:schemeClr val="accent1">
                  <a:lumMod val="50000"/>
                </a:schemeClr>
              </a:solidFill>
              <a:effectLst>
                <a:outerShdw blurRad="38100" dist="38100" dir="2700000" algn="tl">
                  <a:srgbClr val="000000">
                    <a:alpha val="43137"/>
                  </a:srgbClr>
                </a:outerShdw>
              </a:effectLst>
            </a:endParaRPr>
          </a:p>
          <a:p>
            <a:r>
              <a:rPr lang="fr-CA" sz="2000" b="1" dirty="0">
                <a:solidFill>
                  <a:schemeClr val="accent1">
                    <a:lumMod val="50000"/>
                  </a:schemeClr>
                </a:solidFill>
                <a:effectLst>
                  <a:outerShdw blurRad="38100" dist="38100" dir="2700000" algn="tl">
                    <a:srgbClr val="000000">
                      <a:alpha val="43137"/>
                    </a:srgbClr>
                  </a:outerShdw>
                </a:effectLst>
              </a:rPr>
              <a:t>Mieux vaut </a:t>
            </a:r>
            <a:r>
              <a:rPr lang="fr-CA" sz="2000" b="1" dirty="0" smtClean="0">
                <a:solidFill>
                  <a:schemeClr val="accent1">
                    <a:lumMod val="50000"/>
                  </a:schemeClr>
                </a:solidFill>
                <a:effectLst>
                  <a:outerShdw blurRad="38100" dist="38100" dir="2700000" algn="tl">
                    <a:srgbClr val="000000">
                      <a:alpha val="43137"/>
                    </a:srgbClr>
                  </a:outerShdw>
                </a:effectLst>
              </a:rPr>
              <a:t>prévenir !!!</a:t>
            </a:r>
            <a:endParaRPr lang="fr-CA" sz="2000" b="1" dirty="0">
              <a:solidFill>
                <a:schemeClr val="accent1">
                  <a:lumMod val="50000"/>
                </a:schemeClr>
              </a:solidFill>
              <a:effectLst>
                <a:outerShdw blurRad="38100" dist="38100" dir="2700000" algn="tl">
                  <a:srgbClr val="000000">
                    <a:alpha val="43137"/>
                  </a:srgbClr>
                </a:outerShdw>
              </a:effectLst>
            </a:endParaRPr>
          </a:p>
          <a:p>
            <a:endParaRPr lang="fr-CA" sz="2200" b="1" dirty="0">
              <a:solidFill>
                <a:schemeClr val="accent1">
                  <a:lumMod val="50000"/>
                </a:schemeClr>
              </a:solidFill>
              <a:effectLst>
                <a:outerShdw blurRad="38100" dist="38100" dir="2700000" algn="tl">
                  <a:srgbClr val="000000">
                    <a:alpha val="43137"/>
                  </a:srgbClr>
                </a:outerShdw>
              </a:effectLst>
            </a:endParaRPr>
          </a:p>
          <a:p>
            <a:endParaRPr lang="fr-CA" sz="2200" b="1" dirty="0">
              <a:solidFill>
                <a:schemeClr val="accent1">
                  <a:lumMod val="50000"/>
                </a:schemeClr>
              </a:solidFill>
              <a:effectLst>
                <a:outerShdw blurRad="38100" dist="38100" dir="2700000" algn="tl">
                  <a:srgbClr val="000000">
                    <a:alpha val="43137"/>
                  </a:srgbClr>
                </a:outerShdw>
              </a:effectLst>
            </a:endParaRPr>
          </a:p>
          <a:p>
            <a:endParaRPr lang="fr-CA" sz="2200" b="1" dirty="0">
              <a:solidFill>
                <a:schemeClr val="accent1">
                  <a:lumMod val="50000"/>
                </a:schemeClr>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00" y="412071"/>
            <a:ext cx="2878390" cy="43339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ZoneTexte 4"/>
          <p:cNvSpPr txBox="1"/>
          <p:nvPr/>
        </p:nvSpPr>
        <p:spPr>
          <a:xfrm>
            <a:off x="0" y="5445224"/>
            <a:ext cx="4499992" cy="830997"/>
          </a:xfrm>
          <a:prstGeom prst="rect">
            <a:avLst/>
          </a:prstGeom>
          <a:noFill/>
        </p:spPr>
        <p:txBody>
          <a:bodyPr wrap="square" rtlCol="0">
            <a:spAutoFit/>
          </a:bodyPr>
          <a:lstStyle/>
          <a:p>
            <a:pPr algn="ctr"/>
            <a:r>
              <a:rPr lang="fr-CA" sz="1600" b="1" dirty="0" smtClean="0">
                <a:solidFill>
                  <a:schemeClr val="accent1">
                    <a:lumMod val="50000"/>
                  </a:schemeClr>
                </a:solidFill>
                <a:effectLst>
                  <a:outerShdw blurRad="38100" dist="38100" dir="2700000" algn="tl">
                    <a:srgbClr val="000000">
                      <a:alpha val="43137"/>
                    </a:srgbClr>
                  </a:outerShdw>
                </a:effectLst>
              </a:rPr>
              <a:t>Réseau de santé publique </a:t>
            </a:r>
          </a:p>
          <a:p>
            <a:pPr algn="ctr"/>
            <a:r>
              <a:rPr lang="fr-CA" sz="1600" b="1" dirty="0" smtClean="0">
                <a:solidFill>
                  <a:schemeClr val="accent1">
                    <a:lumMod val="50000"/>
                  </a:schemeClr>
                </a:solidFill>
                <a:effectLst>
                  <a:outerShdw blurRad="38100" dist="38100" dir="2700000" algn="tl">
                    <a:srgbClr val="000000">
                      <a:alpha val="43137"/>
                    </a:srgbClr>
                  </a:outerShdw>
                </a:effectLst>
              </a:rPr>
              <a:t>en santé au travail du Bas-Saint-Laurent, juillet </a:t>
            </a:r>
            <a:r>
              <a:rPr lang="fr-CA" sz="1600" b="1" dirty="0" smtClean="0">
                <a:solidFill>
                  <a:schemeClr val="accent1">
                    <a:lumMod val="50000"/>
                  </a:schemeClr>
                </a:solidFill>
                <a:effectLst>
                  <a:outerShdw blurRad="38100" dist="38100" dir="2700000" algn="tl">
                    <a:srgbClr val="000000">
                      <a:alpha val="43137"/>
                    </a:srgbClr>
                  </a:outerShdw>
                </a:effectLst>
              </a:rPr>
              <a:t>2014</a:t>
            </a:r>
            <a:r>
              <a:rPr lang="fr-CA" sz="1600" b="1" dirty="0">
                <a:solidFill>
                  <a:schemeClr val="accent1">
                    <a:lumMod val="50000"/>
                  </a:schemeClr>
                </a:solidFill>
                <a:effectLst>
                  <a:outerShdw blurRad="38100" dist="38100" dir="2700000" algn="tl">
                    <a:srgbClr val="000000">
                      <a:alpha val="43137"/>
                    </a:srgbClr>
                  </a:outerShdw>
                </a:effectLst>
              </a:rPr>
              <a:t> </a:t>
            </a:r>
            <a:r>
              <a:rPr lang="fr-CA" sz="1600" b="1" dirty="0" smtClean="0">
                <a:solidFill>
                  <a:schemeClr val="accent1">
                    <a:lumMod val="50000"/>
                  </a:schemeClr>
                </a:solidFill>
                <a:effectLst>
                  <a:outerShdw blurRad="38100" dist="38100" dir="2700000" algn="tl">
                    <a:srgbClr val="000000">
                      <a:alpha val="43137"/>
                    </a:srgbClr>
                  </a:outerShdw>
                </a:effectLst>
              </a:rPr>
              <a:t>– mise à jour mai 2017</a:t>
            </a:r>
            <a:endParaRPr lang="fr-CA" sz="1600" b="1" dirty="0">
              <a:solidFill>
                <a:schemeClr val="accent1">
                  <a:lumMod val="50000"/>
                </a:schemeClr>
              </a:solidFill>
              <a:effectLst>
                <a:outerShdw blurRad="38100" dist="38100" dir="2700000" algn="tl">
                  <a:srgbClr val="000000">
                    <a:alpha val="43137"/>
                  </a:srgbClr>
                </a:outerShdw>
              </a:effectLst>
            </a:endParaRPr>
          </a:p>
        </p:txBody>
      </p:sp>
      <p:sp>
        <p:nvSpPr>
          <p:cNvPr id="6" name="ZoneTexte 5"/>
          <p:cNvSpPr txBox="1"/>
          <p:nvPr/>
        </p:nvSpPr>
        <p:spPr>
          <a:xfrm>
            <a:off x="706502" y="5025533"/>
            <a:ext cx="3086987" cy="338554"/>
          </a:xfrm>
          <a:prstGeom prst="rect">
            <a:avLst/>
          </a:prstGeom>
          <a:noFill/>
        </p:spPr>
        <p:txBody>
          <a:bodyPr wrap="square" rtlCol="0">
            <a:spAutoFit/>
          </a:bodyPr>
          <a:lstStyle/>
          <a:p>
            <a:pPr algn="r"/>
            <a:r>
              <a:rPr lang="fr-CA" sz="800" b="1" dirty="0" smtClean="0"/>
              <a:t>Photo: Direction </a:t>
            </a:r>
            <a:r>
              <a:rPr lang="fr-CA" sz="800" b="1" dirty="0"/>
              <a:t>de santé </a:t>
            </a:r>
            <a:r>
              <a:rPr lang="fr-CA" sz="800" b="1" dirty="0" smtClean="0"/>
              <a:t>publique,</a:t>
            </a:r>
          </a:p>
          <a:p>
            <a:pPr algn="r"/>
            <a:r>
              <a:rPr lang="fr-CA" sz="800" b="1" dirty="0" smtClean="0"/>
              <a:t>Agence de la santé et services sociaux de la Montérégie</a:t>
            </a:r>
            <a:endParaRPr lang="fr-CA" sz="800" b="1" dirty="0">
              <a:solidFill>
                <a:srgbClr val="FF0000"/>
              </a:solidFill>
            </a:endParaRPr>
          </a:p>
        </p:txBody>
      </p:sp>
    </p:spTree>
    <p:extLst>
      <p:ext uri="{BB962C8B-B14F-4D97-AF65-F5344CB8AC3E}">
        <p14:creationId xmlns:p14="http://schemas.microsoft.com/office/powerpoint/2010/main" val="1444327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467544" y="404664"/>
            <a:ext cx="8136904" cy="864096"/>
          </a:xfrm>
        </p:spPr>
        <p:txBody>
          <a:bodyPr>
            <a:normAutofit/>
          </a:bodyPr>
          <a:lstStyle/>
          <a:p>
            <a:r>
              <a:rPr lang="fr-CA" sz="3600" b="1" dirty="0">
                <a:solidFill>
                  <a:schemeClr val="accent1">
                    <a:lumMod val="50000"/>
                  </a:schemeClr>
                </a:solidFill>
                <a:effectLst>
                  <a:outerShdw blurRad="38100" dist="38100" dir="2700000" algn="tl">
                    <a:srgbClr val="000000">
                      <a:alpha val="43137"/>
                    </a:srgbClr>
                  </a:outerShdw>
                </a:effectLst>
              </a:rPr>
              <a:t>Quels symptômes surveiller?</a:t>
            </a:r>
          </a:p>
        </p:txBody>
      </p:sp>
      <p:sp>
        <p:nvSpPr>
          <p:cNvPr id="11" name="Espace réservé du contenu 1"/>
          <p:cNvSpPr txBox="1">
            <a:spLocks/>
          </p:cNvSpPr>
          <p:nvPr/>
        </p:nvSpPr>
        <p:spPr>
          <a:xfrm>
            <a:off x="395536" y="1412776"/>
            <a:ext cx="8280920" cy="1152128"/>
          </a:xfrm>
          <a:prstGeom prst="rect">
            <a:avLst/>
          </a:prstGeom>
        </p:spPr>
        <p:txBody>
          <a:bodyPr>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fr-CA" b="1" dirty="0" smtClean="0">
                <a:solidFill>
                  <a:schemeClr val="accent1">
                    <a:lumMod val="50000"/>
                  </a:schemeClr>
                </a:solidFill>
              </a:rPr>
              <a:t>Peuvent être accompagnés de :</a:t>
            </a:r>
          </a:p>
          <a:p>
            <a:pPr marL="68580" indent="0">
              <a:buNone/>
            </a:pPr>
            <a:endParaRPr lang="fr-CA" b="1" dirty="0" smtClean="0">
              <a:solidFill>
                <a:schemeClr val="accent1">
                  <a:lumMod val="50000"/>
                </a:schemeClr>
              </a:solidFill>
            </a:endParaRPr>
          </a:p>
          <a:p>
            <a:r>
              <a:rPr lang="fr-CA" b="1" dirty="0" smtClean="0">
                <a:solidFill>
                  <a:schemeClr val="accent1">
                    <a:lumMod val="50000"/>
                  </a:schemeClr>
                </a:solidFill>
              </a:rPr>
              <a:t>Fatigue</a:t>
            </a:r>
          </a:p>
          <a:p>
            <a:pPr marL="68580" indent="0">
              <a:buNone/>
            </a:pPr>
            <a:endParaRPr lang="fr-CA" b="1" dirty="0" smtClean="0">
              <a:solidFill>
                <a:schemeClr val="accent1">
                  <a:lumMod val="50000"/>
                </a:schemeClr>
              </a:solidFill>
            </a:endParaRPr>
          </a:p>
          <a:p>
            <a:pPr marL="68580" indent="0">
              <a:buNone/>
            </a:pPr>
            <a:endParaRPr lang="fr-CA" b="1" dirty="0" smtClean="0">
              <a:solidFill>
                <a:schemeClr val="accent1">
                  <a:lumMod val="50000"/>
                </a:schemeClr>
              </a:solidFill>
            </a:endParaRPr>
          </a:p>
          <a:p>
            <a:pPr lvl="4"/>
            <a:r>
              <a:rPr lang="fr-CA" sz="2400" b="1" dirty="0" smtClean="0">
                <a:solidFill>
                  <a:schemeClr val="accent1">
                    <a:lumMod val="50000"/>
                  </a:schemeClr>
                </a:solidFill>
              </a:rPr>
              <a:t>Douleurs articulaires et musculaires</a:t>
            </a:r>
          </a:p>
          <a:p>
            <a:pPr marL="68580" indent="0">
              <a:buNone/>
            </a:pPr>
            <a:endParaRPr lang="fr-CA" b="1" dirty="0" smtClean="0">
              <a:solidFill>
                <a:schemeClr val="accent1">
                  <a:lumMod val="50000"/>
                </a:schemeClr>
              </a:solidFill>
            </a:endParaRPr>
          </a:p>
          <a:p>
            <a:r>
              <a:rPr lang="fr-CA" b="1" dirty="0" smtClean="0">
                <a:solidFill>
                  <a:schemeClr val="accent1">
                    <a:lumMod val="50000"/>
                  </a:schemeClr>
                </a:solidFill>
              </a:rPr>
              <a:t>Douleurs à la nuque</a:t>
            </a:r>
          </a:p>
          <a:p>
            <a:pPr marL="68580" indent="0">
              <a:buNone/>
            </a:pPr>
            <a:endParaRPr lang="fr-CA" b="1" dirty="0" smtClean="0">
              <a:solidFill>
                <a:schemeClr val="accent1">
                  <a:lumMod val="50000"/>
                </a:schemeClr>
              </a:solidFill>
            </a:endParaRPr>
          </a:p>
          <a:p>
            <a:pPr marL="68580" indent="0">
              <a:buNone/>
            </a:pPr>
            <a:endParaRPr lang="fr-CA" b="1" dirty="0" smtClean="0">
              <a:solidFill>
                <a:schemeClr val="accent1">
                  <a:lumMod val="50000"/>
                </a:schemeClr>
              </a:solidFill>
            </a:endParaRPr>
          </a:p>
          <a:p>
            <a:pPr lvl="2"/>
            <a:r>
              <a:rPr lang="fr-CA" sz="2400" b="1" dirty="0" smtClean="0">
                <a:solidFill>
                  <a:schemeClr val="accent1">
                    <a:lumMod val="50000"/>
                  </a:schemeClr>
                </a:solidFill>
              </a:rPr>
              <a:t>Fièvre</a:t>
            </a:r>
          </a:p>
          <a:p>
            <a:endParaRPr lang="fr-CA" b="1" dirty="0" smtClean="0">
              <a:solidFill>
                <a:schemeClr val="accent1">
                  <a:lumMod val="50000"/>
                </a:schemeClr>
              </a:solidFill>
            </a:endParaRPr>
          </a:p>
        </p:txBody>
      </p:sp>
      <p:pic>
        <p:nvPicPr>
          <p:cNvPr id="3076" name="Picture 4" descr="https://encrypted-tbn0.gstatic.com/images?q=tbn:ANd9GcTeFtHWemlq4APm9VwPr89dKo4BSc1qlvtafHx_VWMdblS7pERfytOOiA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92638" y="3212976"/>
            <a:ext cx="1570339" cy="16345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s://encrypted-tbn2.gstatic.com/images?q=tbn:ANd9GcRe8dm-EekKklBKk67EUGej0FrxMcL3JpjL0drejL-RIDkMp5DIvPaJuK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1988840"/>
            <a:ext cx="1008112" cy="15265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996" y="4581128"/>
            <a:ext cx="1476375" cy="1809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442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80920" cy="638944"/>
          </a:xfrm>
        </p:spPr>
        <p:txBody>
          <a:bodyPr>
            <a:normAutofit fontScale="90000"/>
          </a:bodyPr>
          <a:lstStyle/>
          <a:p>
            <a:r>
              <a:rPr lang="fr-CA" sz="3600" b="1" dirty="0" smtClean="0">
                <a:solidFill>
                  <a:schemeClr val="accent1">
                    <a:lumMod val="50000"/>
                  </a:schemeClr>
                </a:solidFill>
                <a:effectLst>
                  <a:outerShdw blurRad="38100" dist="38100" dir="2700000" algn="tl">
                    <a:srgbClr val="000000">
                      <a:alpha val="43137"/>
                    </a:srgbClr>
                  </a:outerShdw>
                </a:effectLst>
              </a:rPr>
              <a:t>Si la maladie n’est pas traitée….</a:t>
            </a:r>
            <a:endParaRPr lang="fr-CA" sz="3600" b="1" dirty="0">
              <a:solidFill>
                <a:schemeClr val="accent1">
                  <a:lumMod val="50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75556" y="2204864"/>
            <a:ext cx="8064896" cy="3888432"/>
          </a:xfrm>
        </p:spPr>
        <p:txBody>
          <a:bodyPr>
            <a:normAutofit/>
          </a:bodyPr>
          <a:lstStyle/>
          <a:p>
            <a:r>
              <a:rPr lang="fr-CA" sz="2800" b="1" dirty="0" smtClean="0">
                <a:solidFill>
                  <a:schemeClr val="accent1">
                    <a:lumMod val="50000"/>
                  </a:schemeClr>
                </a:solidFill>
                <a:effectLst>
                  <a:outerShdw blurRad="38100" dist="38100" dir="2700000" algn="tl">
                    <a:srgbClr val="000000">
                      <a:alpha val="43137"/>
                    </a:srgbClr>
                  </a:outerShdw>
                </a:effectLst>
              </a:rPr>
              <a:t>Infection  précoce disséminée</a:t>
            </a:r>
          </a:p>
          <a:p>
            <a:pPr lvl="1"/>
            <a:r>
              <a:rPr lang="fr-CA" b="1" dirty="0" smtClean="0">
                <a:solidFill>
                  <a:schemeClr val="accent1">
                    <a:lumMod val="50000"/>
                  </a:schemeClr>
                </a:solidFill>
              </a:rPr>
              <a:t>Peut survenir quelques </a:t>
            </a:r>
            <a:r>
              <a:rPr lang="fr-CA" b="1" dirty="0">
                <a:solidFill>
                  <a:schemeClr val="accent1">
                    <a:lumMod val="50000"/>
                  </a:schemeClr>
                </a:solidFill>
              </a:rPr>
              <a:t>semaines à quelques mois après </a:t>
            </a:r>
            <a:r>
              <a:rPr lang="fr-CA" b="1" dirty="0" smtClean="0">
                <a:solidFill>
                  <a:schemeClr val="accent1">
                    <a:lumMod val="50000"/>
                  </a:schemeClr>
                </a:solidFill>
              </a:rPr>
              <a:t>la piqûre infectée non traitée.</a:t>
            </a:r>
          </a:p>
          <a:p>
            <a:pPr marL="365760" lvl="1" indent="0">
              <a:buNone/>
            </a:pPr>
            <a:endParaRPr lang="fr-CA" b="1" dirty="0" smtClean="0">
              <a:solidFill>
                <a:schemeClr val="accent1">
                  <a:lumMod val="50000"/>
                </a:schemeClr>
              </a:solidFill>
              <a:effectLst>
                <a:outerShdw blurRad="38100" dist="38100" dir="2700000" algn="tl">
                  <a:srgbClr val="000000">
                    <a:alpha val="43137"/>
                  </a:srgbClr>
                </a:outerShdw>
              </a:effectLst>
            </a:endParaRPr>
          </a:p>
          <a:p>
            <a:pPr marL="685800" lvl="2" indent="0">
              <a:buNone/>
            </a:pPr>
            <a:endParaRPr lang="fr-CA" b="1" dirty="0">
              <a:solidFill>
                <a:schemeClr val="tx1"/>
              </a:solidFill>
            </a:endParaRPr>
          </a:p>
          <a:p>
            <a:r>
              <a:rPr lang="fr-CA" sz="2800" b="1" dirty="0" smtClean="0">
                <a:solidFill>
                  <a:schemeClr val="accent1">
                    <a:lumMod val="50000"/>
                  </a:schemeClr>
                </a:solidFill>
                <a:effectLst>
                  <a:outerShdw blurRad="38100" dist="38100" dir="2700000" algn="tl">
                    <a:srgbClr val="000000">
                      <a:alpha val="43137"/>
                    </a:srgbClr>
                  </a:outerShdw>
                </a:effectLst>
              </a:rPr>
              <a:t>Infection tardive persistante</a:t>
            </a:r>
          </a:p>
          <a:p>
            <a:pPr lvl="1"/>
            <a:r>
              <a:rPr lang="fr-CA" b="1" dirty="0" smtClean="0">
                <a:solidFill>
                  <a:schemeClr val="accent1">
                    <a:lumMod val="50000"/>
                  </a:schemeClr>
                </a:solidFill>
              </a:rPr>
              <a:t>Peut </a:t>
            </a:r>
            <a:r>
              <a:rPr lang="fr-CA" b="1" dirty="0">
                <a:solidFill>
                  <a:schemeClr val="accent1">
                    <a:lumMod val="50000"/>
                  </a:schemeClr>
                </a:solidFill>
              </a:rPr>
              <a:t>survenir de plusieurs mois à quelques années après </a:t>
            </a:r>
            <a:r>
              <a:rPr lang="fr-CA" b="1" dirty="0" smtClean="0">
                <a:solidFill>
                  <a:schemeClr val="accent1">
                    <a:lumMod val="50000"/>
                  </a:schemeClr>
                </a:solidFill>
              </a:rPr>
              <a:t>la piqûre infectée non traitée.</a:t>
            </a:r>
          </a:p>
          <a:p>
            <a:pPr marL="68580" indent="0">
              <a:buNone/>
            </a:pPr>
            <a:endParaRPr lang="fr-CA" b="1" dirty="0">
              <a:solidFill>
                <a:schemeClr val="tx1"/>
              </a:solidFill>
            </a:endParaRPr>
          </a:p>
        </p:txBody>
      </p:sp>
    </p:spTree>
    <p:extLst>
      <p:ext uri="{BB962C8B-B14F-4D97-AF65-F5344CB8AC3E}">
        <p14:creationId xmlns:p14="http://schemas.microsoft.com/office/powerpoint/2010/main" val="2906458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80920" cy="757888"/>
          </a:xfrm>
        </p:spPr>
        <p:txBody>
          <a:bodyPr>
            <a:noAutofit/>
          </a:bodyPr>
          <a:lstStyle/>
          <a:p>
            <a:r>
              <a:rPr lang="fr-CA" sz="3600" b="1" dirty="0">
                <a:solidFill>
                  <a:schemeClr val="accent1">
                    <a:lumMod val="50000"/>
                  </a:schemeClr>
                </a:solidFill>
                <a:effectLst>
                  <a:outerShdw blurRad="38100" dist="38100" dir="2700000" algn="tl">
                    <a:srgbClr val="000000">
                      <a:alpha val="43137"/>
                    </a:srgbClr>
                  </a:outerShdw>
                </a:effectLst>
              </a:rPr>
              <a:t>Comment traite-t-on cette maladie?</a:t>
            </a:r>
          </a:p>
        </p:txBody>
      </p:sp>
      <p:sp>
        <p:nvSpPr>
          <p:cNvPr id="3" name="Espace réservé du contenu 2"/>
          <p:cNvSpPr>
            <a:spLocks noGrp="1"/>
          </p:cNvSpPr>
          <p:nvPr>
            <p:ph idx="1"/>
          </p:nvPr>
        </p:nvSpPr>
        <p:spPr>
          <a:xfrm>
            <a:off x="467544" y="1484784"/>
            <a:ext cx="8136904" cy="4347845"/>
          </a:xfrm>
        </p:spPr>
        <p:txBody>
          <a:bodyPr/>
          <a:lstStyle/>
          <a:p>
            <a:r>
              <a:rPr lang="fr-CA" b="1" dirty="0" smtClean="0">
                <a:solidFill>
                  <a:schemeClr val="accent1">
                    <a:lumMod val="50000"/>
                  </a:schemeClr>
                </a:solidFill>
              </a:rPr>
              <a:t>Le médecin :</a:t>
            </a:r>
          </a:p>
          <a:p>
            <a:pPr lvl="1"/>
            <a:r>
              <a:rPr lang="fr-CA" sz="2000" b="1" dirty="0" smtClean="0">
                <a:solidFill>
                  <a:schemeClr val="accent1">
                    <a:lumMod val="50000"/>
                  </a:schemeClr>
                </a:solidFill>
              </a:rPr>
              <a:t>Vérifiera vos symptômes</a:t>
            </a:r>
          </a:p>
          <a:p>
            <a:pPr lvl="1"/>
            <a:r>
              <a:rPr lang="fr-CA" sz="2000" b="1" dirty="0" smtClean="0">
                <a:solidFill>
                  <a:schemeClr val="accent1">
                    <a:lumMod val="50000"/>
                  </a:schemeClr>
                </a:solidFill>
              </a:rPr>
              <a:t>S’informera des lieux visités (zone à risque)</a:t>
            </a:r>
          </a:p>
          <a:p>
            <a:pPr lvl="1"/>
            <a:r>
              <a:rPr lang="fr-CA" sz="2000" b="1" dirty="0" smtClean="0">
                <a:solidFill>
                  <a:schemeClr val="accent1">
                    <a:lumMod val="50000"/>
                  </a:schemeClr>
                </a:solidFill>
              </a:rPr>
              <a:t>Fera des examens de laboratoire </a:t>
            </a:r>
          </a:p>
          <a:p>
            <a:pPr marL="365760" lvl="1" indent="0">
              <a:buNone/>
            </a:pPr>
            <a:r>
              <a:rPr lang="fr-CA" sz="2000" b="1" dirty="0" smtClean="0">
                <a:solidFill>
                  <a:schemeClr val="accent1">
                    <a:lumMod val="50000"/>
                  </a:schemeClr>
                </a:solidFill>
              </a:rPr>
              <a:t>    qui l’aideront à poser son diagnostic</a:t>
            </a:r>
          </a:p>
          <a:p>
            <a:pPr marL="365760" lvl="1" indent="0">
              <a:buNone/>
            </a:pPr>
            <a:endParaRPr lang="fr-CA" b="1" dirty="0" smtClean="0">
              <a:solidFill>
                <a:schemeClr val="accent1">
                  <a:lumMod val="50000"/>
                </a:schemeClr>
              </a:solidFill>
            </a:endParaRPr>
          </a:p>
          <a:p>
            <a:pPr marL="365760" lvl="1" indent="0">
              <a:buNone/>
            </a:pPr>
            <a:endParaRPr lang="fr-CA" b="1" dirty="0" smtClean="0">
              <a:solidFill>
                <a:schemeClr val="accent1">
                  <a:lumMod val="50000"/>
                </a:schemeClr>
              </a:solidFill>
            </a:endParaRPr>
          </a:p>
          <a:p>
            <a:pPr lvl="3"/>
            <a:r>
              <a:rPr lang="fr-CA" sz="2400" b="1" dirty="0" smtClean="0">
                <a:solidFill>
                  <a:schemeClr val="accent1">
                    <a:lumMod val="50000"/>
                  </a:schemeClr>
                </a:solidFill>
              </a:rPr>
              <a:t>La plupart des personnes peuvent être traitées avec des antibiotiques durant 2 ou 3 semaines.</a:t>
            </a:r>
          </a:p>
          <a:p>
            <a:pPr marL="68580" indent="0">
              <a:buNone/>
            </a:pPr>
            <a:endParaRPr lang="fr-CA"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412776"/>
            <a:ext cx="1584176" cy="2671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86805">
            <a:off x="644699" y="4622376"/>
            <a:ext cx="1119435" cy="17500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45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136904" cy="1143000"/>
          </a:xfrm>
        </p:spPr>
        <p:txBody>
          <a:bodyPr>
            <a:normAutofit fontScale="90000"/>
          </a:bodyPr>
          <a:lstStyle/>
          <a:p>
            <a:pPr>
              <a:lnSpc>
                <a:spcPts val="3500"/>
              </a:lnSpc>
            </a:pPr>
            <a:r>
              <a:rPr lang="fr-CA" b="1" dirty="0" smtClean="0">
                <a:solidFill>
                  <a:schemeClr val="accent1">
                    <a:lumMod val="50000"/>
                  </a:schemeClr>
                </a:solidFill>
                <a:effectLst>
                  <a:outerShdw blurRad="38100" dist="38100" dir="2700000" algn="tl">
                    <a:srgbClr val="000000">
                      <a:alpha val="43137"/>
                    </a:srgbClr>
                  </a:outerShdw>
                </a:effectLst>
              </a:rPr>
              <a:t>La prévention:</a:t>
            </a:r>
            <a:br>
              <a:rPr lang="fr-CA" b="1" dirty="0" smtClean="0">
                <a:solidFill>
                  <a:schemeClr val="accent1">
                    <a:lumMod val="50000"/>
                  </a:schemeClr>
                </a:solidFill>
                <a:effectLst>
                  <a:outerShdw blurRad="38100" dist="38100" dir="2700000" algn="tl">
                    <a:srgbClr val="000000">
                      <a:alpha val="43137"/>
                    </a:srgbClr>
                  </a:outerShdw>
                </a:effectLst>
              </a:rPr>
            </a:br>
            <a:r>
              <a:rPr lang="fr-CA" b="1" dirty="0" smtClean="0">
                <a:solidFill>
                  <a:schemeClr val="accent1">
                    <a:lumMod val="50000"/>
                  </a:schemeClr>
                </a:solidFill>
                <a:effectLst>
                  <a:outerShdw blurRad="38100" dist="38100" dir="2700000" algn="tl">
                    <a:srgbClr val="000000">
                      <a:alpha val="43137"/>
                    </a:srgbClr>
                  </a:outerShdw>
                </a:effectLst>
              </a:rPr>
              <a:t>le meilleur moyen de se protéger</a:t>
            </a:r>
            <a:endParaRPr lang="fr-CA" b="1" dirty="0">
              <a:solidFill>
                <a:schemeClr val="accent1">
                  <a:lumMod val="50000"/>
                </a:schemeClr>
              </a:solidFill>
              <a:effectLst>
                <a:outerShdw blurRad="38100" dist="38100" dir="2700000" algn="tl">
                  <a:srgbClr val="000000">
                    <a:alpha val="43137"/>
                  </a:srgbClr>
                </a:outerShdw>
              </a:effectLst>
            </a:endParaRPr>
          </a:p>
        </p:txBody>
      </p:sp>
      <p:pic>
        <p:nvPicPr>
          <p:cNvPr id="112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77984">
            <a:off x="3635896" y="3100819"/>
            <a:ext cx="1147127" cy="57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a:xfrm>
            <a:off x="467544" y="1628800"/>
            <a:ext cx="8208912" cy="4752528"/>
          </a:xfrm>
        </p:spPr>
        <p:txBody>
          <a:bodyPr>
            <a:normAutofit/>
          </a:bodyPr>
          <a:lstStyle/>
          <a:p>
            <a:pPr>
              <a:lnSpc>
                <a:spcPts val="2000"/>
              </a:lnSpc>
            </a:pPr>
            <a:r>
              <a:rPr lang="fr-CA" sz="2000" b="1" dirty="0" smtClean="0">
                <a:solidFill>
                  <a:schemeClr val="accent1">
                    <a:lumMod val="50000"/>
                  </a:schemeClr>
                </a:solidFill>
              </a:rPr>
              <a:t>Porter des vêtements qui couvrent la peau </a:t>
            </a:r>
          </a:p>
          <a:p>
            <a:pPr marL="68580" indent="0">
              <a:lnSpc>
                <a:spcPts val="2000"/>
              </a:lnSpc>
              <a:buNone/>
            </a:pPr>
            <a:r>
              <a:rPr lang="fr-CA" sz="2000" b="1" dirty="0" smtClean="0">
                <a:solidFill>
                  <a:schemeClr val="accent1">
                    <a:lumMod val="50000"/>
                  </a:schemeClr>
                </a:solidFill>
              </a:rPr>
              <a:t>    (manches longues, souliers fermés, bas).</a:t>
            </a:r>
          </a:p>
          <a:p>
            <a:pPr marL="68580" indent="0">
              <a:lnSpc>
                <a:spcPts val="2000"/>
              </a:lnSpc>
              <a:buNone/>
            </a:pPr>
            <a:endParaRPr lang="fr-CA" sz="2000" b="1" dirty="0" smtClean="0">
              <a:solidFill>
                <a:schemeClr val="accent1">
                  <a:lumMod val="50000"/>
                </a:schemeClr>
              </a:solidFill>
            </a:endParaRPr>
          </a:p>
          <a:p>
            <a:pPr lvl="1">
              <a:lnSpc>
                <a:spcPts val="2000"/>
              </a:lnSpc>
            </a:pPr>
            <a:r>
              <a:rPr lang="fr-CA" sz="2000" b="1" dirty="0" smtClean="0">
                <a:solidFill>
                  <a:schemeClr val="accent1">
                    <a:lumMod val="50000"/>
                  </a:schemeClr>
                </a:solidFill>
              </a:rPr>
              <a:t>Porter des vêtements de couleur pâle lorsque c’est possible.</a:t>
            </a:r>
          </a:p>
          <a:p>
            <a:pPr marL="68580" indent="0">
              <a:lnSpc>
                <a:spcPts val="2000"/>
              </a:lnSpc>
              <a:buNone/>
            </a:pPr>
            <a:endParaRPr lang="fr-CA" sz="2000" b="1" dirty="0" smtClean="0">
              <a:solidFill>
                <a:schemeClr val="accent1">
                  <a:lumMod val="50000"/>
                </a:schemeClr>
              </a:solidFill>
            </a:endParaRPr>
          </a:p>
          <a:p>
            <a:pPr>
              <a:lnSpc>
                <a:spcPts val="2000"/>
              </a:lnSpc>
            </a:pPr>
            <a:r>
              <a:rPr lang="fr-CA" sz="2000" b="1" dirty="0" smtClean="0">
                <a:solidFill>
                  <a:schemeClr val="accent1">
                    <a:lumMod val="50000"/>
                  </a:schemeClr>
                </a:solidFill>
              </a:rPr>
              <a:t>Utiliser un insectifuge (                 ) sur les vêtements </a:t>
            </a:r>
          </a:p>
          <a:p>
            <a:pPr marL="68580" indent="0">
              <a:lnSpc>
                <a:spcPts val="2000"/>
              </a:lnSpc>
              <a:buNone/>
            </a:pPr>
            <a:r>
              <a:rPr lang="fr-CA" sz="2000" b="1" dirty="0">
                <a:solidFill>
                  <a:schemeClr val="accent1">
                    <a:lumMod val="50000"/>
                  </a:schemeClr>
                </a:solidFill>
              </a:rPr>
              <a:t> </a:t>
            </a:r>
            <a:r>
              <a:rPr lang="fr-CA" sz="2000" b="1" dirty="0" smtClean="0">
                <a:solidFill>
                  <a:schemeClr val="accent1">
                    <a:lumMod val="50000"/>
                  </a:schemeClr>
                </a:solidFill>
              </a:rPr>
              <a:t>   et les parties du corps exposées (en évitant le visage).</a:t>
            </a:r>
          </a:p>
          <a:p>
            <a:pPr>
              <a:lnSpc>
                <a:spcPts val="2000"/>
              </a:lnSpc>
            </a:pPr>
            <a:endParaRPr lang="fr-CA" sz="2000" b="1" dirty="0" smtClean="0">
              <a:solidFill>
                <a:schemeClr val="accent1">
                  <a:lumMod val="50000"/>
                </a:schemeClr>
              </a:solidFill>
            </a:endParaRPr>
          </a:p>
          <a:p>
            <a:pPr>
              <a:lnSpc>
                <a:spcPts val="2000"/>
              </a:lnSpc>
            </a:pPr>
            <a:r>
              <a:rPr lang="fr-CA" sz="2000" b="1" dirty="0" smtClean="0">
                <a:solidFill>
                  <a:schemeClr val="accent1">
                    <a:lumMod val="50000"/>
                  </a:schemeClr>
                </a:solidFill>
              </a:rPr>
              <a:t>Après le travail, prenez une douche et</a:t>
            </a:r>
          </a:p>
          <a:p>
            <a:pPr marL="68580" indent="0">
              <a:lnSpc>
                <a:spcPts val="2000"/>
              </a:lnSpc>
              <a:buNone/>
            </a:pPr>
            <a:r>
              <a:rPr lang="fr-CA" sz="2000" b="1" dirty="0" smtClean="0">
                <a:solidFill>
                  <a:schemeClr val="accent1">
                    <a:lumMod val="50000"/>
                  </a:schemeClr>
                </a:solidFill>
              </a:rPr>
              <a:t>					</a:t>
            </a:r>
          </a:p>
          <a:p>
            <a:pPr marL="68580" indent="0">
              <a:lnSpc>
                <a:spcPts val="2000"/>
              </a:lnSpc>
              <a:buNone/>
            </a:pPr>
            <a:r>
              <a:rPr lang="fr-CA" sz="2000" b="1" dirty="0">
                <a:solidFill>
                  <a:schemeClr val="accent1">
                    <a:lumMod val="50000"/>
                  </a:schemeClr>
                </a:solidFill>
              </a:rPr>
              <a:t>	</a:t>
            </a:r>
            <a:r>
              <a:rPr lang="fr-CA" sz="2000" b="1" dirty="0" smtClean="0">
                <a:solidFill>
                  <a:schemeClr val="accent1">
                    <a:lumMod val="50000"/>
                  </a:schemeClr>
                </a:solidFill>
              </a:rPr>
              <a:t>		         </a:t>
            </a:r>
            <a:r>
              <a:rPr lang="fr-CA" b="1" dirty="0" smtClean="0">
                <a:solidFill>
                  <a:schemeClr val="accent1">
                    <a:lumMod val="50000"/>
                  </a:schemeClr>
                </a:solidFill>
                <a:effectLst>
                  <a:outerShdw blurRad="38100" dist="38100" dir="2700000" algn="tl">
                    <a:srgbClr val="000000">
                      <a:alpha val="43137"/>
                    </a:srgbClr>
                  </a:outerShdw>
                </a:effectLst>
              </a:rPr>
              <a:t>examinez-vous</a:t>
            </a:r>
            <a:r>
              <a:rPr lang="fr-CA" sz="2000" b="1" dirty="0" smtClean="0">
                <a:solidFill>
                  <a:schemeClr val="accent1">
                    <a:lumMod val="50000"/>
                  </a:schemeClr>
                </a:solidFill>
              </a:rPr>
              <a:t>. </a:t>
            </a:r>
            <a:endParaRPr lang="fr-CA" sz="2000" b="1" dirty="0">
              <a:solidFill>
                <a:schemeClr val="accent1">
                  <a:lumMod val="50000"/>
                </a:schemeClr>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332936"/>
            <a:ext cx="1436580" cy="2023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ésultats de recherche d'images pour « prendre une douch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38123">
            <a:off x="1106794" y="4791967"/>
            <a:ext cx="2140520" cy="1419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68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8024" y="1772816"/>
            <a:ext cx="2920170" cy="432048"/>
          </a:xfrm>
        </p:spPr>
        <p:txBody>
          <a:bodyPr>
            <a:noAutofit/>
          </a:bodyPr>
          <a:lstStyle/>
          <a:p>
            <a:r>
              <a:rPr lang="fr-CA" b="1" dirty="0" smtClean="0"/>
              <a:t>Questions</a:t>
            </a:r>
            <a:endParaRPr lang="fr-CA" b="1" dirty="0"/>
          </a:p>
        </p:txBody>
      </p:sp>
      <p:sp>
        <p:nvSpPr>
          <p:cNvPr id="3" name="Espace réservé du contenu 2"/>
          <p:cNvSpPr>
            <a:spLocks noGrp="1"/>
          </p:cNvSpPr>
          <p:nvPr>
            <p:ph idx="1"/>
          </p:nvPr>
        </p:nvSpPr>
        <p:spPr>
          <a:xfrm>
            <a:off x="1763688" y="5445224"/>
            <a:ext cx="6777317" cy="603429"/>
          </a:xfrm>
        </p:spPr>
        <p:txBody>
          <a:bodyPr>
            <a:normAutofit lnSpcReduction="10000"/>
          </a:bodyPr>
          <a:lstStyle/>
          <a:p>
            <a:pPr marL="68580" indent="0">
              <a:buNone/>
            </a:pPr>
            <a:r>
              <a:rPr lang="fr-CA" sz="3600" i="1" dirty="0" smtClean="0">
                <a:solidFill>
                  <a:schemeClr val="accent1">
                    <a:lumMod val="50000"/>
                  </a:schemeClr>
                </a:solidFill>
              </a:rPr>
              <a:t>Merci de votre attention</a:t>
            </a:r>
            <a:endParaRPr lang="fr-CA" sz="3600" i="1" dirty="0">
              <a:solidFill>
                <a:schemeClr val="accent1">
                  <a:lumMod val="50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2736"/>
            <a:ext cx="2534682" cy="3816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3073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071" y="404664"/>
            <a:ext cx="7024744" cy="792088"/>
          </a:xfrm>
        </p:spPr>
        <p:txBody>
          <a:bodyPr>
            <a:normAutofit/>
          </a:bodyPr>
          <a:lstStyle/>
          <a:p>
            <a:r>
              <a:rPr lang="fr-CA" sz="3600" b="1" dirty="0" smtClean="0">
                <a:solidFill>
                  <a:schemeClr val="accent1">
                    <a:lumMod val="50000"/>
                  </a:schemeClr>
                </a:solidFill>
                <a:effectLst>
                  <a:outerShdw blurRad="38100" dist="38100" dir="2700000" algn="tl">
                    <a:srgbClr val="000000">
                      <a:alpha val="43137"/>
                    </a:srgbClr>
                  </a:outerShdw>
                </a:effectLst>
              </a:rPr>
              <a:t>Documents de référence</a:t>
            </a:r>
            <a:endParaRPr lang="fr-CA" sz="3600" b="1" dirty="0">
              <a:solidFill>
                <a:schemeClr val="accent1">
                  <a:lumMod val="50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86071" y="1196752"/>
            <a:ext cx="8262392" cy="5682368"/>
          </a:xfrm>
        </p:spPr>
        <p:txBody>
          <a:bodyPr>
            <a:normAutofit fontScale="70000" lnSpcReduction="20000"/>
          </a:bodyPr>
          <a:lstStyle/>
          <a:p>
            <a:pPr marL="68580" indent="0">
              <a:buNone/>
            </a:pPr>
            <a:endParaRPr lang="fr-CA" sz="2200" b="1" dirty="0" smtClean="0">
              <a:solidFill>
                <a:schemeClr val="accent1">
                  <a:lumMod val="50000"/>
                </a:schemeClr>
              </a:solidFill>
            </a:endParaRPr>
          </a:p>
          <a:p>
            <a:r>
              <a:rPr lang="fr-CA" sz="2200" b="1" dirty="0" smtClean="0">
                <a:solidFill>
                  <a:schemeClr val="accent1">
                    <a:lumMod val="50000"/>
                  </a:schemeClr>
                </a:solidFill>
              </a:rPr>
              <a:t>Agence de la santé et des services sociaux de la Montérégie-Santé publique- Maladie de Lyme. Document récupéré à </a:t>
            </a:r>
            <a:r>
              <a:rPr lang="fr-CA" sz="2200" b="1" dirty="0" smtClean="0">
                <a:solidFill>
                  <a:schemeClr val="accent1">
                    <a:lumMod val="50000"/>
                  </a:schemeClr>
                </a:solidFill>
                <a:hlinkClick r:id="rId3"/>
              </a:rPr>
              <a:t>http</a:t>
            </a:r>
            <a:r>
              <a:rPr lang="fr-CA" sz="2200" b="1" dirty="0">
                <a:solidFill>
                  <a:schemeClr val="accent1">
                    <a:lumMod val="50000"/>
                  </a:schemeClr>
                </a:solidFill>
                <a:hlinkClick r:id="rId3"/>
              </a:rPr>
              <a:t>://</a:t>
            </a:r>
            <a:r>
              <a:rPr lang="fr-CA" sz="2200" b="1" dirty="0" smtClean="0">
                <a:solidFill>
                  <a:schemeClr val="accent1">
                    <a:lumMod val="50000"/>
                  </a:schemeClr>
                </a:solidFill>
                <a:hlinkClick r:id="rId3"/>
              </a:rPr>
              <a:t>www.santemonteregie.qc.ca/agence/santepublique/directiondesantepublique/maladiedelyme.fr.html</a:t>
            </a:r>
            <a:endParaRPr lang="fr-CA" sz="2200" b="1" dirty="0" smtClean="0">
              <a:solidFill>
                <a:schemeClr val="accent1">
                  <a:lumMod val="50000"/>
                </a:schemeClr>
              </a:solidFill>
            </a:endParaRPr>
          </a:p>
          <a:p>
            <a:pPr marL="68580" indent="0">
              <a:buNone/>
            </a:pPr>
            <a:endParaRPr lang="fr-CA" sz="1100" b="1" dirty="0" smtClean="0">
              <a:solidFill>
                <a:schemeClr val="accent1">
                  <a:lumMod val="50000"/>
                </a:schemeClr>
              </a:solidFill>
            </a:endParaRPr>
          </a:p>
          <a:p>
            <a:r>
              <a:rPr lang="fr-CA" sz="2200" b="1" dirty="0" smtClean="0">
                <a:solidFill>
                  <a:schemeClr val="accent1">
                    <a:lumMod val="50000"/>
                  </a:schemeClr>
                </a:solidFill>
              </a:rPr>
              <a:t>Centre canadien d’hygiène et de sécurité au travail. Maladie de Lyme. Site internet. Documentation récupérée de </a:t>
            </a:r>
            <a:r>
              <a:rPr lang="fr-CA" sz="2200" b="1" dirty="0" smtClean="0">
                <a:solidFill>
                  <a:schemeClr val="accent1">
                    <a:lumMod val="50000"/>
                  </a:schemeClr>
                </a:solidFill>
                <a:hlinkClick r:id="rId4"/>
              </a:rPr>
              <a:t>http</a:t>
            </a:r>
            <a:r>
              <a:rPr lang="fr-CA" sz="2200" b="1" dirty="0">
                <a:solidFill>
                  <a:schemeClr val="accent1">
                    <a:lumMod val="50000"/>
                  </a:schemeClr>
                </a:solidFill>
                <a:hlinkClick r:id="rId4"/>
              </a:rPr>
              <a:t>://www.cchst.ca/oshanswers/diseases/lyme.html#_</a:t>
            </a:r>
            <a:r>
              <a:rPr lang="fr-CA" sz="2200" b="1" dirty="0" smtClean="0">
                <a:solidFill>
                  <a:schemeClr val="accent1">
                    <a:lumMod val="50000"/>
                  </a:schemeClr>
                </a:solidFill>
                <a:hlinkClick r:id="rId4"/>
              </a:rPr>
              <a:t>1_2</a:t>
            </a:r>
            <a:endParaRPr lang="fr-CA" sz="2200" b="1" dirty="0" smtClean="0">
              <a:solidFill>
                <a:schemeClr val="accent1">
                  <a:lumMod val="50000"/>
                </a:schemeClr>
              </a:solidFill>
            </a:endParaRPr>
          </a:p>
          <a:p>
            <a:pPr marL="68580" indent="0">
              <a:buNone/>
            </a:pPr>
            <a:endParaRPr lang="fr-CA" sz="1100" b="1" dirty="0" smtClean="0">
              <a:solidFill>
                <a:schemeClr val="accent1">
                  <a:lumMod val="50000"/>
                </a:schemeClr>
              </a:solidFill>
            </a:endParaRPr>
          </a:p>
          <a:p>
            <a:r>
              <a:rPr lang="fr-CA" sz="2200" b="1" dirty="0" smtClean="0">
                <a:solidFill>
                  <a:schemeClr val="accent1">
                    <a:lumMod val="50000"/>
                  </a:schemeClr>
                </a:solidFill>
              </a:rPr>
              <a:t>Fondation canadienne de la maladie de Lyme.(2005) </a:t>
            </a:r>
            <a:r>
              <a:rPr lang="fr-CA" sz="2200" b="1" i="1" dirty="0" smtClean="0">
                <a:solidFill>
                  <a:schemeClr val="accent1">
                    <a:lumMod val="50000"/>
                  </a:schemeClr>
                </a:solidFill>
              </a:rPr>
              <a:t>Maladie de Lyme. Une maladie que les Canadiens se doivent de connaître et de reconnaître.</a:t>
            </a:r>
          </a:p>
          <a:p>
            <a:endParaRPr lang="fr-CA" sz="1100" b="1" i="1" dirty="0">
              <a:solidFill>
                <a:schemeClr val="accent1">
                  <a:lumMod val="50000"/>
                </a:schemeClr>
              </a:solidFill>
            </a:endParaRPr>
          </a:p>
          <a:p>
            <a:r>
              <a:rPr lang="fr-CA" sz="2200" b="1" dirty="0"/>
              <a:t>INSPQ, Rapport de surveillance de la maladie de Lyme; année 2015:  </a:t>
            </a:r>
            <a:r>
              <a:rPr lang="fr-CA" sz="2200" b="1" dirty="0">
                <a:hlinkClick r:id="rId5"/>
              </a:rPr>
              <a:t>https://www.inspq.qc.ca/sites/default/files/publications/2190_surveillance_maladie_lyme_2015_0.pdf</a:t>
            </a:r>
            <a:endParaRPr lang="fr-CA" sz="2200" b="1" dirty="0"/>
          </a:p>
          <a:p>
            <a:pPr marL="68580" indent="0">
              <a:buNone/>
            </a:pPr>
            <a:endParaRPr lang="fr-CA" sz="1100" b="1" dirty="0">
              <a:solidFill>
                <a:schemeClr val="accent1">
                  <a:lumMod val="50000"/>
                </a:schemeClr>
              </a:solidFill>
            </a:endParaRPr>
          </a:p>
          <a:p>
            <a:r>
              <a:rPr lang="fr-CA" sz="2200" b="1" dirty="0">
                <a:solidFill>
                  <a:schemeClr val="accent1">
                    <a:lumMod val="50000"/>
                  </a:schemeClr>
                </a:solidFill>
              </a:rPr>
              <a:t>Lambert, L., Drapeau, M., Milard,F., Bouchard, S., Trudel, L., &amp;  Doucet, A</a:t>
            </a:r>
            <a:r>
              <a:rPr lang="fr-CA" sz="2200" b="1" dirty="0" smtClean="0">
                <a:solidFill>
                  <a:schemeClr val="accent1">
                    <a:lumMod val="50000"/>
                  </a:schemeClr>
                </a:solidFill>
              </a:rPr>
              <a:t>.</a:t>
            </a:r>
            <a:r>
              <a:rPr lang="fr-CA" sz="2200" b="1" i="1" dirty="0">
                <a:solidFill>
                  <a:schemeClr val="accent1">
                    <a:lumMod val="50000"/>
                  </a:schemeClr>
                </a:solidFill>
              </a:rPr>
              <a:t> (2013</a:t>
            </a:r>
            <a:r>
              <a:rPr lang="fr-CA" sz="2200" b="1" i="1" dirty="0" smtClean="0">
                <a:solidFill>
                  <a:schemeClr val="accent1">
                    <a:lumMod val="50000"/>
                  </a:schemeClr>
                </a:solidFill>
              </a:rPr>
              <a:t>).</a:t>
            </a:r>
            <a:r>
              <a:rPr lang="fr-CA" sz="2200" b="1" dirty="0" smtClean="0">
                <a:solidFill>
                  <a:schemeClr val="accent1">
                    <a:lumMod val="50000"/>
                  </a:schemeClr>
                </a:solidFill>
              </a:rPr>
              <a:t> </a:t>
            </a:r>
            <a:r>
              <a:rPr lang="fr-CA" sz="2200" b="1" i="1" dirty="0">
                <a:solidFill>
                  <a:schemeClr val="accent1">
                    <a:lumMod val="50000"/>
                  </a:schemeClr>
                </a:solidFill>
              </a:rPr>
              <a:t>La maladie de Lyme. Guide d’intervention</a:t>
            </a:r>
            <a:r>
              <a:rPr lang="fr-CA" sz="2200" b="1" i="1" dirty="0" smtClean="0">
                <a:solidFill>
                  <a:schemeClr val="accent1">
                    <a:lumMod val="50000"/>
                  </a:schemeClr>
                </a:solidFill>
              </a:rPr>
              <a:t>. Équipe zoonoses. </a:t>
            </a:r>
            <a:r>
              <a:rPr lang="fr-CA" sz="2200" b="1" dirty="0" smtClean="0">
                <a:solidFill>
                  <a:schemeClr val="accent1">
                    <a:lumMod val="50000"/>
                  </a:schemeClr>
                </a:solidFill>
              </a:rPr>
              <a:t>Direction des risques biologiques et de la santé au travail. Institut national de santé publique. Québec: Direction des communications </a:t>
            </a:r>
            <a:r>
              <a:rPr lang="fr-CA" sz="2200" b="1" dirty="0">
                <a:solidFill>
                  <a:schemeClr val="accent1">
                    <a:lumMod val="50000"/>
                  </a:schemeClr>
                </a:solidFill>
              </a:rPr>
              <a:t>du ministère de la Santé et des Services </a:t>
            </a:r>
            <a:r>
              <a:rPr lang="fr-CA" sz="2200" b="1" dirty="0" smtClean="0">
                <a:solidFill>
                  <a:schemeClr val="accent1">
                    <a:lumMod val="50000"/>
                  </a:schemeClr>
                </a:solidFill>
              </a:rPr>
              <a:t>sociaux.</a:t>
            </a:r>
          </a:p>
          <a:p>
            <a:endParaRPr lang="fr-CA" sz="1100" b="1" dirty="0">
              <a:solidFill>
                <a:schemeClr val="accent1">
                  <a:lumMod val="50000"/>
                </a:schemeClr>
              </a:solidFill>
            </a:endParaRPr>
          </a:p>
          <a:p>
            <a:r>
              <a:rPr lang="fr-CA" sz="2200" b="1" dirty="0" smtClean="0">
                <a:solidFill>
                  <a:schemeClr val="accent1">
                    <a:lumMod val="50000"/>
                  </a:schemeClr>
                </a:solidFill>
              </a:rPr>
              <a:t>Lowe, A-M. (2011). La maladie de Lyme, piqûre de tique, pas de panique! Une zoonose en émergence au Québec. </a:t>
            </a:r>
            <a:r>
              <a:rPr lang="fr-CA" sz="2200" b="1" i="1" dirty="0" smtClean="0">
                <a:solidFill>
                  <a:schemeClr val="accent1">
                    <a:lumMod val="50000"/>
                  </a:schemeClr>
                </a:solidFill>
              </a:rPr>
              <a:t>Perspective infirmière. Mai-juin.p.25-26.</a:t>
            </a:r>
          </a:p>
          <a:p>
            <a:pPr marL="68580" indent="0">
              <a:buNone/>
            </a:pPr>
            <a:endParaRPr lang="fr-CA" sz="2200" b="1" i="1" dirty="0">
              <a:solidFill>
                <a:schemeClr val="accent1">
                  <a:lumMod val="50000"/>
                </a:schemeClr>
              </a:solidFill>
            </a:endParaRPr>
          </a:p>
          <a:p>
            <a:pPr marL="68580" indent="0">
              <a:buNone/>
            </a:pPr>
            <a:r>
              <a:rPr lang="fr-CA" sz="2200" b="1" i="1" dirty="0" smtClean="0">
                <a:solidFill>
                  <a:schemeClr val="accent1">
                    <a:lumMod val="50000"/>
                  </a:schemeClr>
                </a:solidFill>
              </a:rPr>
              <a:t>Photos </a:t>
            </a:r>
            <a:r>
              <a:rPr lang="fr-CA" sz="2200" b="1" i="1" dirty="0">
                <a:solidFill>
                  <a:schemeClr val="accent1">
                    <a:lumMod val="50000"/>
                  </a:schemeClr>
                </a:solidFill>
              </a:rPr>
              <a:t>extraites principalement des </a:t>
            </a:r>
            <a:r>
              <a:rPr lang="fr-CA" sz="2200" b="1" i="1" dirty="0" smtClean="0">
                <a:solidFill>
                  <a:schemeClr val="accent1">
                    <a:lumMod val="50000"/>
                  </a:schemeClr>
                </a:solidFill>
              </a:rPr>
              <a:t>documents déposés sur le site de l’</a:t>
            </a:r>
            <a:r>
              <a:rPr lang="fr-CA" sz="2200" b="1" dirty="0" smtClean="0">
                <a:solidFill>
                  <a:schemeClr val="accent1">
                    <a:lumMod val="50000"/>
                  </a:schemeClr>
                </a:solidFill>
              </a:rPr>
              <a:t>Agence </a:t>
            </a:r>
            <a:r>
              <a:rPr lang="fr-CA" sz="2200" b="1" dirty="0">
                <a:solidFill>
                  <a:schemeClr val="accent1">
                    <a:lumMod val="50000"/>
                  </a:schemeClr>
                </a:solidFill>
              </a:rPr>
              <a:t>de la santé et des services sociaux de la </a:t>
            </a:r>
            <a:r>
              <a:rPr lang="fr-CA" sz="2200" b="1" dirty="0" smtClean="0">
                <a:solidFill>
                  <a:schemeClr val="accent1">
                    <a:lumMod val="50000"/>
                  </a:schemeClr>
                </a:solidFill>
              </a:rPr>
              <a:t>Montérégie-Direction de santé publique </a:t>
            </a:r>
            <a:endParaRPr lang="fr-CA" sz="2200" b="1" i="1" dirty="0">
              <a:solidFill>
                <a:schemeClr val="accent1">
                  <a:lumMod val="50000"/>
                </a:schemeClr>
              </a:solidFill>
            </a:endParaRPr>
          </a:p>
          <a:p>
            <a:pPr algn="ctr"/>
            <a:endParaRPr lang="fr-CA" sz="1600" b="1" dirty="0">
              <a:solidFill>
                <a:schemeClr val="accent1">
                  <a:lumMod val="50000"/>
                </a:schemeClr>
              </a:solidFill>
            </a:endParaRPr>
          </a:p>
        </p:txBody>
      </p:sp>
    </p:spTree>
    <p:extLst>
      <p:ext uri="{BB962C8B-B14F-4D97-AF65-F5344CB8AC3E}">
        <p14:creationId xmlns:p14="http://schemas.microsoft.com/office/powerpoint/2010/main" val="169768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332656"/>
            <a:ext cx="8136904" cy="864096"/>
          </a:xfrm>
        </p:spPr>
        <p:txBody>
          <a:bodyPr>
            <a:normAutofit fontScale="90000"/>
          </a:bodyPr>
          <a:lstStyle/>
          <a:p>
            <a:r>
              <a:rPr lang="fr-CA" b="1" dirty="0" smtClean="0">
                <a:solidFill>
                  <a:schemeClr val="accent1">
                    <a:lumMod val="50000"/>
                  </a:schemeClr>
                </a:solidFill>
                <a:effectLst>
                  <a:outerShdw blurRad="38100" dist="38100" dir="2700000" algn="tl">
                    <a:srgbClr val="000000">
                      <a:alpha val="43137"/>
                    </a:srgbClr>
                  </a:outerShdw>
                </a:effectLst>
              </a:rPr>
              <a:t>Qu’est ce que la maladie de Lyme?</a:t>
            </a:r>
            <a:endParaRPr lang="fr-CA" b="1" dirty="0">
              <a:solidFill>
                <a:schemeClr val="accent1">
                  <a:lumMod val="50000"/>
                </a:schemeClr>
              </a:solidFill>
              <a:effectLst>
                <a:outerShdw blurRad="38100" dist="38100" dir="2700000" algn="tl">
                  <a:srgbClr val="000000">
                    <a:alpha val="43137"/>
                  </a:srgbClr>
                </a:outerShdw>
              </a:effectLst>
            </a:endParaRPr>
          </a:p>
        </p:txBody>
      </p:sp>
      <p:sp>
        <p:nvSpPr>
          <p:cNvPr id="2" name="Espace réservé du contenu 1"/>
          <p:cNvSpPr>
            <a:spLocks noGrp="1"/>
          </p:cNvSpPr>
          <p:nvPr>
            <p:ph sz="quarter" idx="13"/>
          </p:nvPr>
        </p:nvSpPr>
        <p:spPr>
          <a:xfrm>
            <a:off x="395536" y="1484784"/>
            <a:ext cx="8280920" cy="1224136"/>
          </a:xfrm>
        </p:spPr>
        <p:txBody>
          <a:bodyPr>
            <a:noAutofit/>
          </a:bodyPr>
          <a:lstStyle/>
          <a:p>
            <a:r>
              <a:rPr lang="fr-CA" b="1" dirty="0" smtClean="0">
                <a:solidFill>
                  <a:schemeClr val="accent1">
                    <a:lumMod val="50000"/>
                  </a:schemeClr>
                </a:solidFill>
              </a:rPr>
              <a:t>Maladie causée par une tique infectée par une bactérie qui la transmet à l’homme ou à l’animal lors d’une piqûre qu’elle lui fait pour se nourrir de sang.</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36912"/>
            <a:ext cx="3085560" cy="299454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487295"/>
            <a:ext cx="1830712" cy="20002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569816"/>
            <a:ext cx="2720756" cy="24062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5580112" y="6148963"/>
            <a:ext cx="3041119" cy="338554"/>
          </a:xfrm>
          <a:prstGeom prst="rect">
            <a:avLst/>
          </a:prstGeom>
          <a:noFill/>
        </p:spPr>
        <p:txBody>
          <a:bodyPr wrap="square" rtlCol="0">
            <a:spAutoFit/>
          </a:bodyPr>
          <a:lstStyle/>
          <a:p>
            <a:pPr algn="r"/>
            <a:r>
              <a:rPr lang="fr-CA" sz="800" b="1" dirty="0" smtClean="0"/>
              <a:t>Photos: Direction </a:t>
            </a:r>
            <a:r>
              <a:rPr lang="fr-CA" sz="800" b="1" dirty="0"/>
              <a:t>de santé </a:t>
            </a:r>
            <a:r>
              <a:rPr lang="fr-CA" sz="800" b="1" dirty="0" smtClean="0"/>
              <a:t>publique,</a:t>
            </a:r>
          </a:p>
          <a:p>
            <a:pPr algn="r"/>
            <a:r>
              <a:rPr lang="fr-CA" sz="800" b="1" dirty="0" smtClean="0"/>
              <a:t>Agence de la santé et services sociaux de la Montérégie</a:t>
            </a:r>
            <a:endParaRPr lang="fr-CA" sz="800" b="1" dirty="0">
              <a:solidFill>
                <a:srgbClr val="FF0000"/>
              </a:solidFill>
            </a:endParaRPr>
          </a:p>
        </p:txBody>
      </p:sp>
    </p:spTree>
    <p:extLst>
      <p:ext uri="{BB962C8B-B14F-4D97-AF65-F5344CB8AC3E}">
        <p14:creationId xmlns:p14="http://schemas.microsoft.com/office/powerpoint/2010/main" val="1625556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48680"/>
            <a:ext cx="8064896" cy="1189936"/>
          </a:xfrm>
        </p:spPr>
        <p:txBody>
          <a:bodyPr>
            <a:normAutofit/>
          </a:bodyPr>
          <a:lstStyle/>
          <a:p>
            <a:r>
              <a:rPr lang="fr-CA" sz="3600" b="1" dirty="0" smtClean="0">
                <a:solidFill>
                  <a:schemeClr val="accent1">
                    <a:lumMod val="50000"/>
                  </a:schemeClr>
                </a:solidFill>
                <a:effectLst>
                  <a:outerShdw blurRad="38100" dist="38100" dir="2700000" algn="tl">
                    <a:srgbClr val="000000">
                      <a:alpha val="43137"/>
                    </a:srgbClr>
                  </a:outerShdw>
                </a:effectLst>
              </a:rPr>
              <a:t>Les stades de développement de la tique (Ixodes scapularis)</a:t>
            </a:r>
            <a:endParaRPr lang="fr-CA" sz="3600" b="1" dirty="0">
              <a:solidFill>
                <a:schemeClr val="accent1">
                  <a:lumMod val="50000"/>
                </a:schemeClr>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88840"/>
            <a:ext cx="7322848"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164288" y="6237312"/>
            <a:ext cx="1512168" cy="215444"/>
          </a:xfrm>
          <a:prstGeom prst="rect">
            <a:avLst/>
          </a:prstGeom>
          <a:noFill/>
        </p:spPr>
        <p:txBody>
          <a:bodyPr wrap="square" rtlCol="0">
            <a:spAutoFit/>
          </a:bodyPr>
          <a:lstStyle/>
          <a:p>
            <a:r>
              <a:rPr lang="fr-CA" sz="800" b="1" dirty="0" smtClean="0"/>
              <a:t>Photo:  INSPQ-LSPQ,2009</a:t>
            </a:r>
            <a:endParaRPr lang="fr-CA" sz="800" b="1" dirty="0"/>
          </a:p>
        </p:txBody>
      </p:sp>
    </p:spTree>
    <p:extLst>
      <p:ext uri="{BB962C8B-B14F-4D97-AF65-F5344CB8AC3E}">
        <p14:creationId xmlns:p14="http://schemas.microsoft.com/office/powerpoint/2010/main" val="3023496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764704"/>
            <a:ext cx="8064896" cy="648072"/>
          </a:xfrm>
        </p:spPr>
        <p:txBody>
          <a:bodyPr>
            <a:normAutofit fontScale="90000"/>
          </a:bodyPr>
          <a:lstStyle/>
          <a:p>
            <a:pPr>
              <a:lnSpc>
                <a:spcPts val="3500"/>
              </a:lnSpc>
            </a:pPr>
            <a:r>
              <a:rPr lang="fr-CA" b="1" dirty="0" smtClean="0">
                <a:solidFill>
                  <a:schemeClr val="accent1">
                    <a:lumMod val="50000"/>
                  </a:schemeClr>
                </a:solidFill>
                <a:effectLst>
                  <a:outerShdw blurRad="38100" dist="38100" dir="2700000" algn="tl">
                    <a:srgbClr val="000000">
                      <a:alpha val="43137"/>
                    </a:srgbClr>
                  </a:outerShdw>
                </a:effectLst>
              </a:rPr>
              <a:t>Où se trouvent</a:t>
            </a:r>
            <a:br>
              <a:rPr lang="fr-CA" b="1" dirty="0" smtClean="0">
                <a:solidFill>
                  <a:schemeClr val="accent1">
                    <a:lumMod val="50000"/>
                  </a:schemeClr>
                </a:solidFill>
                <a:effectLst>
                  <a:outerShdw blurRad="38100" dist="38100" dir="2700000" algn="tl">
                    <a:srgbClr val="000000">
                      <a:alpha val="43137"/>
                    </a:srgbClr>
                  </a:outerShdw>
                </a:effectLst>
              </a:rPr>
            </a:br>
            <a:r>
              <a:rPr lang="fr-CA" b="1" dirty="0" smtClean="0">
                <a:solidFill>
                  <a:schemeClr val="accent1">
                    <a:lumMod val="50000"/>
                  </a:schemeClr>
                </a:solidFill>
                <a:effectLst>
                  <a:outerShdw blurRad="38100" dist="38100" dir="2700000" algn="tl">
                    <a:srgbClr val="000000">
                      <a:alpha val="43137"/>
                    </a:srgbClr>
                  </a:outerShdw>
                </a:effectLst>
              </a:rPr>
              <a:t>principalement les tiques?</a:t>
            </a:r>
            <a:endParaRPr lang="fr-CA" b="1" dirty="0">
              <a:solidFill>
                <a:schemeClr val="accent1">
                  <a:lumMod val="50000"/>
                </a:schemeClr>
              </a:solidFill>
              <a:effectLst>
                <a:outerShdw blurRad="38100" dist="38100" dir="2700000" algn="tl">
                  <a:srgbClr val="000000">
                    <a:alpha val="43137"/>
                  </a:srgbClr>
                </a:outerShdw>
              </a:effectLst>
            </a:endParaRPr>
          </a:p>
        </p:txBody>
      </p:sp>
      <p:sp>
        <p:nvSpPr>
          <p:cNvPr id="2" name="Espace réservé du contenu 1"/>
          <p:cNvSpPr>
            <a:spLocks noGrp="1"/>
          </p:cNvSpPr>
          <p:nvPr>
            <p:ph sz="quarter" idx="13"/>
          </p:nvPr>
        </p:nvSpPr>
        <p:spPr>
          <a:xfrm>
            <a:off x="467544" y="1484784"/>
            <a:ext cx="8208912" cy="1224136"/>
          </a:xfrm>
        </p:spPr>
        <p:txBody>
          <a:bodyPr>
            <a:noAutofit/>
          </a:bodyPr>
          <a:lstStyle/>
          <a:p>
            <a:r>
              <a:rPr lang="fr-CA" b="1" dirty="0">
                <a:solidFill>
                  <a:schemeClr val="accent1">
                    <a:lumMod val="50000"/>
                  </a:schemeClr>
                </a:solidFill>
              </a:rPr>
              <a:t>Ces tiques se trouvent dans les forêts, les zones </a:t>
            </a:r>
            <a:r>
              <a:rPr lang="fr-CA" b="1" dirty="0" smtClean="0">
                <a:solidFill>
                  <a:schemeClr val="accent1">
                    <a:lumMod val="50000"/>
                  </a:schemeClr>
                </a:solidFill>
              </a:rPr>
              <a:t>boisées, sur les branches, les </a:t>
            </a:r>
            <a:r>
              <a:rPr lang="fr-CA" b="1" dirty="0">
                <a:solidFill>
                  <a:schemeClr val="accent1">
                    <a:lumMod val="50000"/>
                  </a:schemeClr>
                </a:solidFill>
              </a:rPr>
              <a:t>herbes </a:t>
            </a:r>
            <a:r>
              <a:rPr lang="fr-CA" b="1" dirty="0" smtClean="0">
                <a:solidFill>
                  <a:schemeClr val="accent1">
                    <a:lumMod val="50000"/>
                  </a:schemeClr>
                </a:solidFill>
              </a:rPr>
              <a:t>hautes</a:t>
            </a:r>
          </a:p>
          <a:p>
            <a:pPr marL="68580" indent="0">
              <a:buNone/>
            </a:pPr>
            <a:r>
              <a:rPr lang="fr-CA" b="1" dirty="0">
                <a:solidFill>
                  <a:schemeClr val="accent1">
                    <a:lumMod val="50000"/>
                  </a:schemeClr>
                </a:solidFill>
              </a:rPr>
              <a:t> </a:t>
            </a:r>
            <a:r>
              <a:rPr lang="fr-CA" b="1" dirty="0" smtClean="0">
                <a:solidFill>
                  <a:schemeClr val="accent1">
                    <a:lumMod val="50000"/>
                  </a:schemeClr>
                </a:solidFill>
              </a:rPr>
              <a:t>  et les broussailles.</a:t>
            </a:r>
            <a:endParaRPr lang="fr-CA" b="1" dirty="0">
              <a:solidFill>
                <a:schemeClr val="accent1">
                  <a:lumMod val="50000"/>
                </a:schemeClr>
              </a:solidFill>
            </a:endParaRPr>
          </a:p>
          <a:p>
            <a:endParaRPr lang="fr-CA" b="1" dirty="0" smtClean="0">
              <a:solidFill>
                <a:schemeClr val="accent1">
                  <a:lumMod val="50000"/>
                </a:schemeClr>
              </a:solidFill>
            </a:endParaRPr>
          </a:p>
        </p:txBody>
      </p:sp>
      <p:pic>
        <p:nvPicPr>
          <p:cNvPr id="1026" name="Picture 2" descr="http://www.santemonteregie.qc.ca/userfiles/image/DSP/Lyme/Sentier_non_deg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12" y="2276872"/>
            <a:ext cx="3780420"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santemonteregie.qc.ca/userfiles/image/DSP/Lyme/Sentier_deg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422673"/>
            <a:ext cx="4004444" cy="26696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652120" y="6165304"/>
            <a:ext cx="3041119" cy="338554"/>
          </a:xfrm>
          <a:prstGeom prst="rect">
            <a:avLst/>
          </a:prstGeom>
          <a:noFill/>
        </p:spPr>
        <p:txBody>
          <a:bodyPr wrap="square" rtlCol="0">
            <a:spAutoFit/>
          </a:bodyPr>
          <a:lstStyle/>
          <a:p>
            <a:pPr algn="r"/>
            <a:r>
              <a:rPr lang="fr-CA" sz="800" b="1" dirty="0" smtClean="0"/>
              <a:t>Photos: Direction </a:t>
            </a:r>
            <a:r>
              <a:rPr lang="fr-CA" sz="800" b="1" dirty="0"/>
              <a:t>de santé </a:t>
            </a:r>
            <a:r>
              <a:rPr lang="fr-CA" sz="800" b="1" dirty="0" smtClean="0"/>
              <a:t>publique,</a:t>
            </a:r>
          </a:p>
          <a:p>
            <a:pPr algn="r"/>
            <a:r>
              <a:rPr lang="fr-CA" sz="800" b="1" dirty="0" smtClean="0"/>
              <a:t>Agence de la santé et services sociaux de la Montérégie</a:t>
            </a:r>
            <a:endParaRPr lang="fr-CA" sz="800" b="1" dirty="0">
              <a:solidFill>
                <a:srgbClr val="FF0000"/>
              </a:solidFill>
            </a:endParaRPr>
          </a:p>
        </p:txBody>
      </p:sp>
      <p:pic>
        <p:nvPicPr>
          <p:cNvPr id="7" name="Picture 4" descr="http://www.santemonteregie.qc.ca/userfiles/image/DSP/Lyme/Sentier_deg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462337"/>
            <a:ext cx="4004444" cy="26696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6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1186" y="764704"/>
            <a:ext cx="8136904" cy="864096"/>
          </a:xfrm>
        </p:spPr>
        <p:txBody>
          <a:bodyPr>
            <a:normAutofit fontScale="90000"/>
          </a:bodyPr>
          <a:lstStyle/>
          <a:p>
            <a:r>
              <a:rPr lang="fr-CA" b="1" dirty="0" smtClean="0">
                <a:solidFill>
                  <a:schemeClr val="accent1">
                    <a:lumMod val="50000"/>
                  </a:schemeClr>
                </a:solidFill>
                <a:effectLst>
                  <a:outerShdw blurRad="38100" dist="38100" dir="2700000" algn="tl">
                    <a:srgbClr val="000000">
                      <a:alpha val="43137"/>
                    </a:srgbClr>
                  </a:outerShdw>
                </a:effectLst>
              </a:rPr>
              <a:t>Y a-t-il un risque d’infection?</a:t>
            </a:r>
            <a:r>
              <a:rPr lang="fr-CA" sz="3600" b="1" dirty="0" smtClean="0">
                <a:solidFill>
                  <a:schemeClr val="accent1">
                    <a:lumMod val="50000"/>
                  </a:schemeClr>
                </a:solidFill>
                <a:effectLst>
                  <a:outerShdw blurRad="38100" dist="38100" dir="2700000" algn="tl">
                    <a:srgbClr val="000000">
                      <a:alpha val="43137"/>
                    </a:srgbClr>
                  </a:outerShdw>
                </a:effectLst>
              </a:rPr>
              <a:t/>
            </a:r>
            <a:br>
              <a:rPr lang="fr-CA" sz="3600" b="1" dirty="0" smtClean="0">
                <a:solidFill>
                  <a:schemeClr val="accent1">
                    <a:lumMod val="50000"/>
                  </a:schemeClr>
                </a:solidFill>
                <a:effectLst>
                  <a:outerShdw blurRad="38100" dist="38100" dir="2700000" algn="tl">
                    <a:srgbClr val="000000">
                      <a:alpha val="43137"/>
                    </a:srgbClr>
                  </a:outerShdw>
                </a:effectLst>
              </a:rPr>
            </a:br>
            <a:endParaRPr lang="fr-CA" sz="3600" b="1" dirty="0">
              <a:solidFill>
                <a:schemeClr val="accent1">
                  <a:lumMod val="50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39552" y="1196752"/>
            <a:ext cx="8136904" cy="4968552"/>
          </a:xfrm>
        </p:spPr>
        <p:txBody>
          <a:bodyPr/>
          <a:lstStyle/>
          <a:p>
            <a:pPr marL="0" indent="0">
              <a:spcBef>
                <a:spcPts val="0"/>
              </a:spcBef>
              <a:buClrTx/>
              <a:buSzTx/>
              <a:buNone/>
              <a:defRPr/>
            </a:pPr>
            <a:endParaRPr lang="fr-CA" b="1" dirty="0" smtClean="0">
              <a:solidFill>
                <a:schemeClr val="accent1">
                  <a:lumMod val="50000"/>
                </a:schemeClr>
              </a:solidFill>
            </a:endParaRPr>
          </a:p>
          <a:p>
            <a:pPr marL="0" indent="0">
              <a:spcBef>
                <a:spcPts val="0"/>
              </a:spcBef>
              <a:buClrTx/>
              <a:buSzTx/>
              <a:buNone/>
              <a:defRPr/>
            </a:pPr>
            <a:r>
              <a:rPr lang="fr-CA" b="1" dirty="0">
                <a:solidFill>
                  <a:schemeClr val="accent1">
                    <a:lumMod val="50000"/>
                  </a:schemeClr>
                </a:solidFill>
              </a:rPr>
              <a:t>La tique ne peut transmettre B. burgdorferi à l’humain que si elle est </a:t>
            </a:r>
            <a:r>
              <a:rPr lang="fr-CA" b="1" dirty="0" smtClean="0">
                <a:solidFill>
                  <a:schemeClr val="accent1">
                    <a:lumMod val="50000"/>
                  </a:schemeClr>
                </a:solidFill>
              </a:rPr>
              <a:t>elle-même infectée.</a:t>
            </a:r>
          </a:p>
          <a:p>
            <a:pPr marL="0" indent="0">
              <a:spcBef>
                <a:spcPts val="0"/>
              </a:spcBef>
              <a:buClrTx/>
              <a:buSzTx/>
              <a:buNone/>
              <a:defRPr/>
            </a:pPr>
            <a:endParaRPr lang="fr-CA" b="1" dirty="0">
              <a:solidFill>
                <a:schemeClr val="accent1">
                  <a:lumMod val="50000"/>
                </a:schemeClr>
              </a:solidFill>
            </a:endParaRPr>
          </a:p>
          <a:p>
            <a:pPr marL="0" indent="0">
              <a:spcBef>
                <a:spcPts val="0"/>
              </a:spcBef>
              <a:buClrTx/>
              <a:buSzTx/>
              <a:buNone/>
              <a:defRPr/>
            </a:pPr>
            <a:r>
              <a:rPr lang="fr-CA" b="1" dirty="0" smtClean="0">
                <a:solidFill>
                  <a:schemeClr val="accent1">
                    <a:lumMod val="50000"/>
                  </a:schemeClr>
                </a:solidFill>
              </a:rPr>
              <a:t>Généralement</a:t>
            </a:r>
            <a:r>
              <a:rPr lang="fr-CA" b="1" dirty="0">
                <a:solidFill>
                  <a:schemeClr val="accent1">
                    <a:lumMod val="50000"/>
                  </a:schemeClr>
                </a:solidFill>
              </a:rPr>
              <a:t>, la tique doit demeurer attachée à son hôte au moins 48 heures avant de transmettre la bactérie</a:t>
            </a:r>
            <a:r>
              <a:rPr lang="fr-CA" b="1" dirty="0" smtClean="0">
                <a:solidFill>
                  <a:schemeClr val="accent1">
                    <a:lumMod val="50000"/>
                  </a:schemeClr>
                </a:solidFill>
              </a:rPr>
              <a:t>.</a:t>
            </a:r>
          </a:p>
          <a:p>
            <a:pPr marL="0" indent="0">
              <a:spcBef>
                <a:spcPts val="0"/>
              </a:spcBef>
              <a:buClrTx/>
              <a:buSzTx/>
              <a:buNone/>
              <a:defRPr/>
            </a:pPr>
            <a:endParaRPr lang="fr-CA" b="1"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979712" y="4005064"/>
            <a:ext cx="5259853"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6878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424936" cy="1143000"/>
          </a:xfrm>
        </p:spPr>
        <p:txBody>
          <a:bodyPr>
            <a:normAutofit/>
          </a:bodyPr>
          <a:lstStyle/>
          <a:p>
            <a:pPr>
              <a:lnSpc>
                <a:spcPts val="3500"/>
              </a:lnSpc>
            </a:pPr>
            <a:r>
              <a:rPr lang="fr-CA" b="1" dirty="0" smtClean="0">
                <a:solidFill>
                  <a:schemeClr val="accent1">
                    <a:lumMod val="50000"/>
                  </a:schemeClr>
                </a:solidFill>
                <a:effectLst>
                  <a:outerShdw blurRad="38100" dist="38100" dir="2700000" algn="tl">
                    <a:srgbClr val="000000">
                      <a:alpha val="43137"/>
                    </a:srgbClr>
                  </a:outerShdw>
                </a:effectLst>
              </a:rPr>
              <a:t>Comment retirer </a:t>
            </a:r>
            <a:br>
              <a:rPr lang="fr-CA" b="1" dirty="0" smtClean="0">
                <a:solidFill>
                  <a:schemeClr val="accent1">
                    <a:lumMod val="50000"/>
                  </a:schemeClr>
                </a:solidFill>
                <a:effectLst>
                  <a:outerShdw blurRad="38100" dist="38100" dir="2700000" algn="tl">
                    <a:srgbClr val="000000">
                      <a:alpha val="43137"/>
                    </a:srgbClr>
                  </a:outerShdw>
                </a:effectLst>
              </a:rPr>
            </a:br>
            <a:r>
              <a:rPr lang="fr-CA" b="1" dirty="0" smtClean="0">
                <a:solidFill>
                  <a:schemeClr val="accent1">
                    <a:lumMod val="50000"/>
                  </a:schemeClr>
                </a:solidFill>
                <a:effectLst>
                  <a:outerShdw blurRad="38100" dist="38100" dir="2700000" algn="tl">
                    <a:srgbClr val="000000">
                      <a:alpha val="43137"/>
                    </a:srgbClr>
                  </a:outerShdw>
                </a:effectLst>
              </a:rPr>
              <a:t>une tique de votre peau</a:t>
            </a:r>
            <a:endParaRPr lang="fr-CA" b="1" dirty="0">
              <a:solidFill>
                <a:schemeClr val="accent1">
                  <a:lumMod val="50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67544" y="1916832"/>
            <a:ext cx="8424936" cy="4752528"/>
          </a:xfrm>
        </p:spPr>
        <p:txBody>
          <a:bodyPr>
            <a:normAutofit/>
          </a:bodyPr>
          <a:lstStyle/>
          <a:p>
            <a:pPr marL="0" indent="0">
              <a:buNone/>
            </a:pPr>
            <a:r>
              <a:rPr lang="fr-CA" b="1" dirty="0" smtClean="0">
                <a:solidFill>
                  <a:schemeClr val="accent1">
                    <a:lumMod val="50000"/>
                  </a:schemeClr>
                </a:solidFill>
              </a:rPr>
              <a:t>Utilisez une pince à écharde ou une pince à retire tique</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67991">
            <a:off x="6776997" y="2551947"/>
            <a:ext cx="14859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427025"/>
            <a:ext cx="2396688" cy="130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3727112"/>
            <a:ext cx="3516833" cy="2337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6156417" y="6048955"/>
            <a:ext cx="2448273" cy="461665"/>
          </a:xfrm>
          <a:prstGeom prst="rect">
            <a:avLst/>
          </a:prstGeom>
          <a:noFill/>
        </p:spPr>
        <p:txBody>
          <a:bodyPr wrap="square" rtlCol="0">
            <a:spAutoFit/>
          </a:bodyPr>
          <a:lstStyle/>
          <a:p>
            <a:pPr algn="r"/>
            <a:r>
              <a:rPr lang="fr-CA" sz="800" b="1" dirty="0" smtClean="0"/>
              <a:t>Photo:</a:t>
            </a:r>
            <a:r>
              <a:rPr lang="fr-CA" sz="800" b="1" dirty="0"/>
              <a:t> </a:t>
            </a:r>
            <a:r>
              <a:rPr lang="fr-CA" sz="800" b="1" dirty="0" smtClean="0"/>
              <a:t>http</a:t>
            </a:r>
            <a:r>
              <a:rPr lang="fr-CA" sz="800" b="1" dirty="0"/>
              <a:t>://</a:t>
            </a:r>
            <a:r>
              <a:rPr lang="fr-CA" sz="800" b="1" dirty="0" smtClean="0"/>
              <a:t>www.carevox.fr/medicaments-soins/article/conseils-pour-enlever-une-tique-et </a:t>
            </a:r>
            <a:endParaRPr lang="fr-CA" sz="800" b="1" dirty="0"/>
          </a:p>
        </p:txBody>
      </p:sp>
    </p:spTree>
    <p:extLst>
      <p:ext uri="{BB962C8B-B14F-4D97-AF65-F5344CB8AC3E}">
        <p14:creationId xmlns:p14="http://schemas.microsoft.com/office/powerpoint/2010/main" val="1125189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4926"/>
            <a:ext cx="7560840" cy="514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re 1"/>
          <p:cNvSpPr txBox="1">
            <a:spLocks/>
          </p:cNvSpPr>
          <p:nvPr/>
        </p:nvSpPr>
        <p:spPr>
          <a:xfrm>
            <a:off x="445618" y="404664"/>
            <a:ext cx="8424936" cy="11430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3500"/>
              </a:lnSpc>
            </a:pPr>
            <a:r>
              <a:rPr lang="fr-CA" sz="3600" b="1" dirty="0" smtClean="0">
                <a:solidFill>
                  <a:schemeClr val="accent1">
                    <a:lumMod val="50000"/>
                  </a:schemeClr>
                </a:solidFill>
                <a:effectLst>
                  <a:outerShdw blurRad="38100" dist="38100" dir="2700000" algn="tl">
                    <a:srgbClr val="000000">
                      <a:alpha val="43137"/>
                    </a:srgbClr>
                  </a:outerShdw>
                </a:effectLst>
              </a:rPr>
              <a:t>Comment retirer </a:t>
            </a:r>
            <a:br>
              <a:rPr lang="fr-CA" sz="3600" b="1" dirty="0" smtClean="0">
                <a:solidFill>
                  <a:schemeClr val="accent1">
                    <a:lumMod val="50000"/>
                  </a:schemeClr>
                </a:solidFill>
                <a:effectLst>
                  <a:outerShdw blurRad="38100" dist="38100" dir="2700000" algn="tl">
                    <a:srgbClr val="000000">
                      <a:alpha val="43137"/>
                    </a:srgbClr>
                  </a:outerShdw>
                </a:effectLst>
              </a:rPr>
            </a:br>
            <a:r>
              <a:rPr lang="fr-CA" sz="3600" b="1" dirty="0" smtClean="0">
                <a:solidFill>
                  <a:schemeClr val="accent1">
                    <a:lumMod val="50000"/>
                  </a:schemeClr>
                </a:solidFill>
                <a:effectLst>
                  <a:outerShdw blurRad="38100" dist="38100" dir="2700000" algn="tl">
                    <a:srgbClr val="000000">
                      <a:alpha val="43137"/>
                    </a:srgbClr>
                  </a:outerShdw>
                </a:effectLst>
              </a:rPr>
              <a:t>une tique de votre peau</a:t>
            </a:r>
            <a:endParaRPr lang="fr-CA" sz="3600" b="1" dirty="0">
              <a:solidFill>
                <a:schemeClr val="accent1">
                  <a:lumMod val="50000"/>
                </a:schemeClr>
              </a:solidFill>
              <a:effectLst>
                <a:outerShdw blurRad="38100" dist="38100" dir="2700000" algn="tl">
                  <a:srgbClr val="000000">
                    <a:alpha val="43137"/>
                  </a:srgbClr>
                </a:outerShdw>
              </a:effectLst>
            </a:endParaRPr>
          </a:p>
        </p:txBody>
      </p:sp>
      <p:sp>
        <p:nvSpPr>
          <p:cNvPr id="2" name="ZoneTexte 1"/>
          <p:cNvSpPr txBox="1"/>
          <p:nvPr/>
        </p:nvSpPr>
        <p:spPr>
          <a:xfrm>
            <a:off x="5508103" y="6138834"/>
            <a:ext cx="3144137" cy="338554"/>
          </a:xfrm>
          <a:prstGeom prst="rect">
            <a:avLst/>
          </a:prstGeom>
          <a:solidFill>
            <a:schemeClr val="bg1"/>
          </a:solidFill>
        </p:spPr>
        <p:txBody>
          <a:bodyPr wrap="square" rtlCol="0">
            <a:spAutoFit/>
          </a:bodyPr>
          <a:lstStyle/>
          <a:p>
            <a:r>
              <a:rPr lang="fr-CA" sz="800" b="1" dirty="0" smtClean="0"/>
              <a:t>Ambert, L. et coll.  (2013) Équipe zoonoses., Direction des risques biologiques et de la santé au travail, INSPQ, </a:t>
            </a:r>
            <a:endParaRPr lang="fr-CA" sz="800" b="1" dirty="0"/>
          </a:p>
        </p:txBody>
      </p:sp>
    </p:spTree>
    <p:extLst>
      <p:ext uri="{BB962C8B-B14F-4D97-AF65-F5344CB8AC3E}">
        <p14:creationId xmlns:p14="http://schemas.microsoft.com/office/powerpoint/2010/main" val="2923787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5618" y="260648"/>
            <a:ext cx="8424936" cy="1143000"/>
          </a:xfrm>
        </p:spPr>
        <p:txBody>
          <a:bodyPr>
            <a:normAutofit/>
          </a:bodyPr>
          <a:lstStyle/>
          <a:p>
            <a:pPr>
              <a:lnSpc>
                <a:spcPts val="3500"/>
              </a:lnSpc>
            </a:pPr>
            <a:r>
              <a:rPr lang="fr-CA" sz="3600" b="1" dirty="0" smtClean="0">
                <a:solidFill>
                  <a:schemeClr val="accent1">
                    <a:lumMod val="50000"/>
                  </a:schemeClr>
                </a:solidFill>
                <a:effectLst>
                  <a:outerShdw blurRad="38100" dist="38100" dir="2700000" algn="tl">
                    <a:srgbClr val="000000">
                      <a:alpha val="43137"/>
                    </a:srgbClr>
                  </a:outerShdw>
                </a:effectLst>
              </a:rPr>
              <a:t>Comment retirer </a:t>
            </a:r>
            <a:br>
              <a:rPr lang="fr-CA" sz="3600" b="1" dirty="0" smtClean="0">
                <a:solidFill>
                  <a:schemeClr val="accent1">
                    <a:lumMod val="50000"/>
                  </a:schemeClr>
                </a:solidFill>
                <a:effectLst>
                  <a:outerShdw blurRad="38100" dist="38100" dir="2700000" algn="tl">
                    <a:srgbClr val="000000">
                      <a:alpha val="43137"/>
                    </a:srgbClr>
                  </a:outerShdw>
                </a:effectLst>
              </a:rPr>
            </a:br>
            <a:r>
              <a:rPr lang="fr-CA" sz="3600" b="1" dirty="0" smtClean="0">
                <a:solidFill>
                  <a:schemeClr val="accent1">
                    <a:lumMod val="50000"/>
                  </a:schemeClr>
                </a:solidFill>
                <a:effectLst>
                  <a:outerShdw blurRad="38100" dist="38100" dir="2700000" algn="tl">
                    <a:srgbClr val="000000">
                      <a:alpha val="43137"/>
                    </a:srgbClr>
                  </a:outerShdw>
                </a:effectLst>
              </a:rPr>
              <a:t>une tique de votre peau</a:t>
            </a:r>
            <a:endParaRPr lang="fr-CA" sz="3600" b="1" dirty="0">
              <a:solidFill>
                <a:schemeClr val="accent1">
                  <a:lumMod val="50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67857" y="1412776"/>
            <a:ext cx="8352928" cy="4968552"/>
          </a:xfrm>
        </p:spPr>
        <p:txBody>
          <a:bodyPr>
            <a:normAutofit fontScale="92500" lnSpcReduction="10000"/>
          </a:bodyPr>
          <a:lstStyle/>
          <a:p>
            <a:pPr marL="0" indent="0">
              <a:buNone/>
            </a:pPr>
            <a:r>
              <a:rPr lang="fr-CA" sz="2000" b="1" dirty="0" smtClean="0">
                <a:solidFill>
                  <a:schemeClr val="accent1">
                    <a:lumMod val="50000"/>
                  </a:schemeClr>
                </a:solidFill>
              </a:rPr>
              <a:t>1.Saisissez </a:t>
            </a:r>
            <a:r>
              <a:rPr lang="fr-CA" sz="2000" b="1" dirty="0">
                <a:solidFill>
                  <a:schemeClr val="accent1">
                    <a:lumMod val="50000"/>
                  </a:schemeClr>
                </a:solidFill>
              </a:rPr>
              <a:t>la tique à l’aide de la pince en étant le plus près possible de </a:t>
            </a:r>
            <a:r>
              <a:rPr lang="fr-CA" sz="2000" b="1" dirty="0" smtClean="0">
                <a:solidFill>
                  <a:schemeClr val="accent1">
                    <a:lumMod val="50000"/>
                  </a:schemeClr>
                </a:solidFill>
              </a:rPr>
              <a:t>la peau.</a:t>
            </a:r>
          </a:p>
          <a:p>
            <a:pPr marL="0" indent="0">
              <a:buNone/>
            </a:pPr>
            <a:endParaRPr lang="fr-CA" sz="2000" b="1" dirty="0">
              <a:solidFill>
                <a:schemeClr val="accent1">
                  <a:lumMod val="50000"/>
                </a:schemeClr>
              </a:solidFill>
            </a:endParaRPr>
          </a:p>
          <a:p>
            <a:pPr marL="0" indent="0">
              <a:lnSpc>
                <a:spcPts val="2000"/>
              </a:lnSpc>
              <a:buNone/>
            </a:pPr>
            <a:r>
              <a:rPr lang="fr-CA" sz="2000" b="1" dirty="0">
                <a:solidFill>
                  <a:schemeClr val="accent1">
                    <a:lumMod val="50000"/>
                  </a:schemeClr>
                </a:solidFill>
              </a:rPr>
              <a:t>2. Par un mouvement ferme </a:t>
            </a:r>
            <a:endParaRPr lang="fr-CA" sz="2000" b="1" dirty="0" smtClean="0">
              <a:solidFill>
                <a:schemeClr val="accent1">
                  <a:lumMod val="50000"/>
                </a:schemeClr>
              </a:solidFill>
            </a:endParaRPr>
          </a:p>
          <a:p>
            <a:pPr marL="0" indent="0">
              <a:lnSpc>
                <a:spcPts val="2000"/>
              </a:lnSpc>
              <a:buNone/>
            </a:pPr>
            <a:r>
              <a:rPr lang="fr-CA" sz="2000" b="1" dirty="0" smtClean="0">
                <a:solidFill>
                  <a:schemeClr val="accent1">
                    <a:lumMod val="50000"/>
                  </a:schemeClr>
                </a:solidFill>
              </a:rPr>
              <a:t>et constant</a:t>
            </a:r>
            <a:r>
              <a:rPr lang="fr-CA" sz="2000" b="1" dirty="0">
                <a:solidFill>
                  <a:schemeClr val="accent1">
                    <a:lumMod val="50000"/>
                  </a:schemeClr>
                </a:solidFill>
              </a:rPr>
              <a:t>, </a:t>
            </a:r>
            <a:r>
              <a:rPr lang="fr-CA" sz="2000" b="1" dirty="0" smtClean="0">
                <a:solidFill>
                  <a:schemeClr val="accent1">
                    <a:lumMod val="50000"/>
                  </a:schemeClr>
                </a:solidFill>
              </a:rPr>
              <a:t>tirez </a:t>
            </a:r>
            <a:r>
              <a:rPr lang="fr-CA" sz="2000" b="1" dirty="0">
                <a:solidFill>
                  <a:schemeClr val="accent1">
                    <a:lumMod val="50000"/>
                  </a:schemeClr>
                </a:solidFill>
              </a:rPr>
              <a:t>la tique </a:t>
            </a:r>
            <a:r>
              <a:rPr lang="fr-CA" sz="2000" b="1" dirty="0" smtClean="0">
                <a:solidFill>
                  <a:schemeClr val="accent1">
                    <a:lumMod val="50000"/>
                  </a:schemeClr>
                </a:solidFill>
              </a:rPr>
              <a:t>de façon </a:t>
            </a:r>
          </a:p>
          <a:p>
            <a:pPr marL="0" indent="0">
              <a:lnSpc>
                <a:spcPts val="2000"/>
              </a:lnSpc>
              <a:buNone/>
            </a:pPr>
            <a:r>
              <a:rPr lang="fr-CA" sz="2000" b="1" dirty="0" smtClean="0">
                <a:solidFill>
                  <a:schemeClr val="accent1">
                    <a:lumMod val="50000"/>
                  </a:schemeClr>
                </a:solidFill>
              </a:rPr>
              <a:t>perpendiculaire à la peau. </a:t>
            </a:r>
          </a:p>
          <a:p>
            <a:pPr marL="0" indent="0">
              <a:buNone/>
            </a:pPr>
            <a:endParaRPr lang="fr-CA" sz="2000" b="1" dirty="0" smtClean="0">
              <a:solidFill>
                <a:schemeClr val="accent1">
                  <a:lumMod val="50000"/>
                </a:schemeClr>
              </a:solidFill>
            </a:endParaRPr>
          </a:p>
          <a:p>
            <a:pPr marL="0" indent="0">
              <a:buNone/>
            </a:pPr>
            <a:endParaRPr lang="fr-CA" sz="2000" b="1" dirty="0">
              <a:solidFill>
                <a:schemeClr val="accent1">
                  <a:lumMod val="50000"/>
                </a:schemeClr>
              </a:solidFill>
            </a:endParaRPr>
          </a:p>
          <a:p>
            <a:pPr marL="0" indent="0">
              <a:buNone/>
            </a:pPr>
            <a:r>
              <a:rPr lang="fr-CA" sz="2000" b="1" dirty="0" smtClean="0">
                <a:solidFill>
                  <a:schemeClr val="accent1">
                    <a:lumMod val="50000"/>
                  </a:schemeClr>
                </a:solidFill>
              </a:rPr>
              <a:t>			    Si la tête de la tique reste implantée 			      	    dans la peau, on pourra ensuite la 			     	    retirer délicatement avec la pince. </a:t>
            </a:r>
          </a:p>
          <a:p>
            <a:pPr marL="0" indent="0">
              <a:buNone/>
            </a:pPr>
            <a:endParaRPr lang="fr-CA" sz="2000" b="1" dirty="0" smtClean="0">
              <a:solidFill>
                <a:schemeClr val="accent1">
                  <a:lumMod val="50000"/>
                </a:schemeClr>
              </a:solidFill>
            </a:endParaRPr>
          </a:p>
          <a:p>
            <a:pPr marL="0" indent="0">
              <a:buNone/>
            </a:pPr>
            <a:endParaRPr lang="fr-CA" sz="2000" b="1" dirty="0" smtClean="0">
              <a:solidFill>
                <a:schemeClr val="accent1">
                  <a:lumMod val="50000"/>
                </a:schemeClr>
              </a:solidFill>
            </a:endParaRPr>
          </a:p>
          <a:p>
            <a:pPr marL="0" indent="0">
              <a:buNone/>
            </a:pPr>
            <a:r>
              <a:rPr lang="fr-CA" sz="2000" b="1" dirty="0" smtClean="0">
                <a:solidFill>
                  <a:schemeClr val="accent1">
                    <a:lumMod val="50000"/>
                  </a:schemeClr>
                </a:solidFill>
              </a:rPr>
              <a:t>3</a:t>
            </a:r>
            <a:r>
              <a:rPr lang="fr-CA" sz="2000" b="1" dirty="0">
                <a:solidFill>
                  <a:schemeClr val="accent1">
                    <a:lumMod val="50000"/>
                  </a:schemeClr>
                </a:solidFill>
              </a:rPr>
              <a:t>. Déposez la tique dans un petit contenant et </a:t>
            </a:r>
            <a:r>
              <a:rPr lang="fr-CA" sz="2000" b="1" dirty="0" smtClean="0">
                <a:solidFill>
                  <a:schemeClr val="accent1">
                    <a:lumMod val="50000"/>
                  </a:schemeClr>
                </a:solidFill>
              </a:rPr>
              <a:t>conservez le</a:t>
            </a:r>
          </a:p>
          <a:p>
            <a:pPr marL="0" indent="0">
              <a:buNone/>
            </a:pPr>
            <a:r>
              <a:rPr lang="fr-CA" sz="2000" b="1" dirty="0" smtClean="0">
                <a:solidFill>
                  <a:schemeClr val="accent1">
                    <a:lumMod val="50000"/>
                  </a:schemeClr>
                </a:solidFill>
              </a:rPr>
              <a:t> au sec. Remettez le contenant au médecin lors de votre </a:t>
            </a:r>
          </a:p>
          <a:p>
            <a:pPr marL="0" indent="0">
              <a:buNone/>
            </a:pPr>
            <a:r>
              <a:rPr lang="fr-CA" sz="2000" b="1" dirty="0">
                <a:solidFill>
                  <a:schemeClr val="accent1">
                    <a:lumMod val="50000"/>
                  </a:schemeClr>
                </a:solidFill>
              </a:rPr>
              <a:t> </a:t>
            </a:r>
            <a:r>
              <a:rPr lang="fr-CA" sz="2000" b="1" dirty="0" smtClean="0">
                <a:solidFill>
                  <a:schemeClr val="accent1">
                    <a:lumMod val="50000"/>
                  </a:schemeClr>
                </a:solidFill>
              </a:rPr>
              <a:t>consultation advenant l’apparition de symptômes.</a:t>
            </a:r>
            <a:endParaRPr lang="fr-CA" sz="2000" b="1" dirty="0">
              <a:solidFill>
                <a:schemeClr val="accent1">
                  <a:lumMod val="50000"/>
                </a:schemeClr>
              </a:solidFill>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77325"/>
            <a:ext cx="3024336" cy="20579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358183"/>
            <a:ext cx="2880320" cy="18722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èche droite 6"/>
          <p:cNvSpPr/>
          <p:nvPr/>
        </p:nvSpPr>
        <p:spPr>
          <a:xfrm rot="16200000">
            <a:off x="1015155" y="3851940"/>
            <a:ext cx="794590" cy="3807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lèche droite 7"/>
          <p:cNvSpPr/>
          <p:nvPr/>
        </p:nvSpPr>
        <p:spPr>
          <a:xfrm rot="16200000">
            <a:off x="6103743" y="2216468"/>
            <a:ext cx="794590" cy="3807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5517232"/>
            <a:ext cx="7048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526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907" y="332656"/>
            <a:ext cx="8208912" cy="864096"/>
          </a:xfrm>
        </p:spPr>
        <p:txBody>
          <a:bodyPr>
            <a:normAutofit/>
          </a:bodyPr>
          <a:lstStyle/>
          <a:p>
            <a:r>
              <a:rPr lang="fr-CA" sz="3600" b="1" dirty="0" smtClean="0">
                <a:solidFill>
                  <a:schemeClr val="accent1">
                    <a:lumMod val="50000"/>
                  </a:schemeClr>
                </a:solidFill>
                <a:effectLst>
                  <a:outerShdw blurRad="38100" dist="38100" dir="2700000" algn="tl">
                    <a:srgbClr val="000000">
                      <a:alpha val="43137"/>
                    </a:srgbClr>
                  </a:outerShdw>
                </a:effectLst>
              </a:rPr>
              <a:t>Quels symptômes surveiller?</a:t>
            </a:r>
            <a:endParaRPr lang="fr-CA" sz="3600" b="1" dirty="0">
              <a:solidFill>
                <a:schemeClr val="accent1">
                  <a:lumMod val="50000"/>
                </a:schemeClr>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39552" y="1484784"/>
            <a:ext cx="8064896" cy="4824536"/>
          </a:xfrm>
        </p:spPr>
        <p:txBody>
          <a:bodyPr/>
          <a:lstStyle/>
          <a:p>
            <a:r>
              <a:rPr lang="fr-CA" b="1" dirty="0" smtClean="0">
                <a:solidFill>
                  <a:schemeClr val="accent1">
                    <a:lumMod val="50000"/>
                  </a:schemeClr>
                </a:solidFill>
              </a:rPr>
              <a:t>Apparaissent dans les 30 jours après une piqûre de tique infectée (</a:t>
            </a:r>
            <a:r>
              <a:rPr lang="fr-CA" b="1" dirty="0" smtClean="0">
                <a:solidFill>
                  <a:schemeClr val="accent1">
                    <a:lumMod val="50000"/>
                  </a:schemeClr>
                </a:solidFill>
                <a:effectLst>
                  <a:outerShdw blurRad="38100" dist="38100" dir="2700000" algn="tl">
                    <a:srgbClr val="000000">
                      <a:alpha val="43137"/>
                    </a:srgbClr>
                  </a:outerShdw>
                </a:effectLst>
              </a:rPr>
              <a:t>Infection précoce localisée</a:t>
            </a:r>
            <a:r>
              <a:rPr lang="fr-CA" b="1" dirty="0" smtClean="0">
                <a:solidFill>
                  <a:schemeClr val="accent1">
                    <a:lumMod val="50000"/>
                  </a:schemeClr>
                </a:solidFill>
              </a:rPr>
              <a:t>)</a:t>
            </a:r>
          </a:p>
          <a:p>
            <a:endParaRPr lang="fr-CA" b="1" dirty="0">
              <a:solidFill>
                <a:schemeClr val="accent1">
                  <a:lumMod val="50000"/>
                </a:schemeClr>
              </a:solidFill>
            </a:endParaRPr>
          </a:p>
          <a:p>
            <a:endParaRPr lang="fr-CA" b="1" dirty="0" smtClean="0">
              <a:solidFill>
                <a:schemeClr val="accent1">
                  <a:lumMod val="50000"/>
                </a:schemeClr>
              </a:solidFill>
            </a:endParaRPr>
          </a:p>
          <a:p>
            <a:endParaRPr lang="fr-CA" b="1" dirty="0">
              <a:solidFill>
                <a:schemeClr val="accent1">
                  <a:lumMod val="50000"/>
                </a:schemeClr>
              </a:solidFill>
            </a:endParaRPr>
          </a:p>
          <a:p>
            <a:endParaRPr lang="fr-CA" b="1" dirty="0" smtClean="0">
              <a:solidFill>
                <a:schemeClr val="accent1">
                  <a:lumMod val="50000"/>
                </a:schemeClr>
              </a:solidFill>
            </a:endParaRPr>
          </a:p>
          <a:p>
            <a:endParaRPr lang="fr-CA" b="1" dirty="0">
              <a:solidFill>
                <a:schemeClr val="accent1">
                  <a:lumMod val="50000"/>
                </a:schemeClr>
              </a:solidFill>
            </a:endParaRPr>
          </a:p>
          <a:p>
            <a:endParaRPr lang="fr-CA" b="1" dirty="0" smtClean="0">
              <a:solidFill>
                <a:schemeClr val="accent1">
                  <a:lumMod val="50000"/>
                </a:schemeClr>
              </a:solidFill>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97095"/>
            <a:ext cx="2046386" cy="1584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2"/>
          <p:cNvSpPr txBox="1">
            <a:spLocks/>
          </p:cNvSpPr>
          <p:nvPr/>
        </p:nvSpPr>
        <p:spPr>
          <a:xfrm>
            <a:off x="4445786" y="2290952"/>
            <a:ext cx="4176464" cy="4104456"/>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fr-CA" b="1" dirty="0" smtClean="0">
              <a:solidFill>
                <a:schemeClr val="accent1">
                  <a:lumMod val="50000"/>
                </a:schemeClr>
              </a:solidFill>
            </a:endParaRPr>
          </a:p>
          <a:p>
            <a:r>
              <a:rPr lang="fr-CA" b="1" dirty="0" smtClean="0">
                <a:solidFill>
                  <a:schemeClr val="accent1">
                    <a:lumMod val="50000"/>
                  </a:schemeClr>
                </a:solidFill>
              </a:rPr>
              <a:t>Rougeur de la peau (EM)</a:t>
            </a:r>
          </a:p>
          <a:p>
            <a:pPr marL="68580" indent="0">
              <a:buNone/>
            </a:pPr>
            <a:endParaRPr lang="fr-CA" b="1" dirty="0" smtClean="0">
              <a:solidFill>
                <a:schemeClr val="accent1">
                  <a:lumMod val="50000"/>
                </a:schemeClr>
              </a:solidFill>
            </a:endParaRPr>
          </a:p>
          <a:p>
            <a:r>
              <a:rPr lang="fr-CA" b="1" dirty="0" smtClean="0">
                <a:solidFill>
                  <a:schemeClr val="accent1">
                    <a:lumMod val="50000"/>
                  </a:schemeClr>
                </a:solidFill>
              </a:rPr>
              <a:t>Sans douleur </a:t>
            </a:r>
          </a:p>
          <a:p>
            <a:pPr marL="68580" indent="0">
              <a:buNone/>
            </a:pPr>
            <a:endParaRPr lang="fr-CA" b="1" dirty="0" smtClean="0">
              <a:solidFill>
                <a:schemeClr val="accent1">
                  <a:lumMod val="50000"/>
                </a:schemeClr>
              </a:solidFill>
            </a:endParaRPr>
          </a:p>
          <a:p>
            <a:r>
              <a:rPr lang="fr-CA" b="1" dirty="0" smtClean="0">
                <a:solidFill>
                  <a:schemeClr val="accent1">
                    <a:lumMod val="50000"/>
                  </a:schemeClr>
                </a:solidFill>
              </a:rPr>
              <a:t>Qui s’agrandit durant quelques jours à quelques semaines </a:t>
            </a:r>
          </a:p>
          <a:p>
            <a:pPr marL="68580" indent="0">
              <a:buNone/>
            </a:pPr>
            <a:endParaRPr lang="fr-CA" b="1" dirty="0" smtClean="0">
              <a:solidFill>
                <a:schemeClr val="accent1">
                  <a:lumMod val="50000"/>
                </a:schemeClr>
              </a:solidFill>
            </a:endParaRPr>
          </a:p>
          <a:p>
            <a:r>
              <a:rPr lang="fr-CA" b="1" dirty="0" smtClean="0">
                <a:solidFill>
                  <a:schemeClr val="accent1">
                    <a:lumMod val="50000"/>
                  </a:schemeClr>
                </a:solidFill>
              </a:rPr>
              <a:t>Et qui disparait chez 80 % des personnes</a:t>
            </a:r>
            <a:endParaRPr lang="fr-CA" b="1" dirty="0">
              <a:solidFill>
                <a:schemeClr val="accent1">
                  <a:lumMod val="50000"/>
                </a:schemeClr>
              </a:solidFill>
            </a:endParaRPr>
          </a:p>
        </p:txBody>
      </p:sp>
      <p:pic>
        <p:nvPicPr>
          <p:cNvPr id="7170" name="Picture 2" descr="http://www.santemonteregie.qc.ca/userfiles/image/DSP/Lyme/Erytheme_migrant_bras_peti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14" y="4200419"/>
            <a:ext cx="1659278" cy="2206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www.santemonteregie.qc.ca/userfiles/image/DSP/Lyme/Erytheme_migrant_bras_2_peti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7946" y="4235166"/>
            <a:ext cx="1647314" cy="2190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6003" y="2308735"/>
            <a:ext cx="1899784" cy="19105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5652120" y="6165304"/>
            <a:ext cx="3041119" cy="338554"/>
          </a:xfrm>
          <a:prstGeom prst="rect">
            <a:avLst/>
          </a:prstGeom>
          <a:noFill/>
        </p:spPr>
        <p:txBody>
          <a:bodyPr wrap="square" rtlCol="0">
            <a:spAutoFit/>
          </a:bodyPr>
          <a:lstStyle/>
          <a:p>
            <a:pPr algn="r"/>
            <a:r>
              <a:rPr lang="fr-CA" sz="800" b="1" dirty="0" smtClean="0"/>
              <a:t>Photos: Direction </a:t>
            </a:r>
            <a:r>
              <a:rPr lang="fr-CA" sz="800" b="1" dirty="0"/>
              <a:t>de santé </a:t>
            </a:r>
            <a:r>
              <a:rPr lang="fr-CA" sz="800" b="1" dirty="0" smtClean="0"/>
              <a:t>publique,</a:t>
            </a:r>
          </a:p>
          <a:p>
            <a:pPr algn="r"/>
            <a:r>
              <a:rPr lang="fr-CA" sz="800" b="1" dirty="0" smtClean="0"/>
              <a:t>Agence de la santé et services sociaux de la Montérégie</a:t>
            </a:r>
            <a:endParaRPr lang="fr-CA" sz="800" b="1" dirty="0">
              <a:solidFill>
                <a:srgbClr val="FF0000"/>
              </a:solidFill>
            </a:endParaRPr>
          </a:p>
        </p:txBody>
      </p:sp>
    </p:spTree>
    <p:extLst>
      <p:ext uri="{BB962C8B-B14F-4D97-AF65-F5344CB8AC3E}">
        <p14:creationId xmlns:p14="http://schemas.microsoft.com/office/powerpoint/2010/main" val="2600555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2172</TotalTime>
  <Words>2576</Words>
  <Application>Microsoft Office PowerPoint</Application>
  <PresentationFormat>Affichage à l'écran (4:3)</PresentationFormat>
  <Paragraphs>266</Paragraphs>
  <Slides>15</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Century Gothic</vt:lpstr>
      <vt:lpstr>Wingdings 2</vt:lpstr>
      <vt:lpstr>Austin</vt:lpstr>
      <vt:lpstr>La maladie de Lyme</vt:lpstr>
      <vt:lpstr>Qu’est ce que la maladie de Lyme?</vt:lpstr>
      <vt:lpstr>Les stades de développement de la tique (Ixodes scapularis)</vt:lpstr>
      <vt:lpstr>Où se trouvent principalement les tiques?</vt:lpstr>
      <vt:lpstr>Y a-t-il un risque d’infection? </vt:lpstr>
      <vt:lpstr>Comment retirer  une tique de votre peau</vt:lpstr>
      <vt:lpstr>Présentation PowerPoint</vt:lpstr>
      <vt:lpstr>Comment retirer  une tique de votre peau</vt:lpstr>
      <vt:lpstr>Quels symptômes surveiller?</vt:lpstr>
      <vt:lpstr>Quels symptômes surveiller?</vt:lpstr>
      <vt:lpstr>Si la maladie n’est pas traitée….</vt:lpstr>
      <vt:lpstr>Comment traite-t-on cette maladie?</vt:lpstr>
      <vt:lpstr>La prévention: le meilleur moyen de se protéger</vt:lpstr>
      <vt:lpstr>Questions</vt:lpstr>
      <vt:lpstr>Documents de référence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Danielle Roy</dc:creator>
  <cp:lastModifiedBy>Dominique Poirier  - Agente administrative</cp:lastModifiedBy>
  <cp:revision>111</cp:revision>
  <cp:lastPrinted>2017-02-06T16:13:11Z</cp:lastPrinted>
  <dcterms:created xsi:type="dcterms:W3CDTF">2014-07-08T18:13:22Z</dcterms:created>
  <dcterms:modified xsi:type="dcterms:W3CDTF">2017-06-26T17:31:30Z</dcterms:modified>
</cp:coreProperties>
</file>